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 id="2147483683" r:id="rId5"/>
    <p:sldMasterId id="214748368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y="6858000" cx="9144000"/>
  <p:notesSz cx="6858000" cy="9144000"/>
  <p:embeddedFontLst>
    <p:embeddedFont>
      <p:font typeface="Roboto"/>
      <p:regular r:id="rId40"/>
      <p:bold r:id="rId41"/>
      <p:italic r:id="rId42"/>
      <p:boldItalic r:id="rId43"/>
    </p:embeddedFont>
    <p:embeddedFont>
      <p:font typeface="Open Sans SemiBold"/>
      <p:regular r:id="rId44"/>
      <p:bold r:id="rId45"/>
      <p:italic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OpenSansSemiBold-regular.fntdata"/><Relationship Id="rId43" Type="http://schemas.openxmlformats.org/officeDocument/2006/relationships/font" Target="fonts/Roboto-boldItalic.fntdata"/><Relationship Id="rId46" Type="http://schemas.openxmlformats.org/officeDocument/2006/relationships/font" Target="fonts/OpenSansSemiBold-italic.fntdata"/><Relationship Id="rId45" Type="http://schemas.openxmlformats.org/officeDocument/2006/relationships/font" Target="fonts/OpenSansSemiBold-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OpenSans-regular.fntdata"/><Relationship Id="rId47" Type="http://schemas.openxmlformats.org/officeDocument/2006/relationships/font" Target="fonts/OpenSansSemiBold-boldItalic.fntdata"/><Relationship Id="rId49" Type="http://schemas.openxmlformats.org/officeDocument/2006/relationships/font" Target="fonts/OpenSans-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OpenSans-boldItalic.fntdata"/><Relationship Id="rId50" Type="http://schemas.openxmlformats.org/officeDocument/2006/relationships/font" Target="fonts/OpenSans-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ojectsmart.net/"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tnvideo.hosted.panopto.com/Panopto/Pages/Viewer.aspx?id=7be19ae2-3431-4bb7-93c4-ae6a018458dc"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brightbeginning.ne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783ee6526c_2_0: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1783ee6526c_2_0: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Good afternoon and welcome!</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
                <a:highlight>
                  <a:srgbClr val="FFFF00"/>
                </a:highlight>
                <a:latin typeface="Open Sans"/>
                <a:ea typeface="Open Sans"/>
                <a:cs typeface="Open Sans"/>
                <a:sym typeface="Open Sans"/>
              </a:rPr>
              <a:t>*Have Idalia introduce herself first, and give a brief history about these programs, if possible.(ESC-20 will add in some talking points here)</a:t>
            </a:r>
            <a:endParaRPr>
              <a:highlight>
                <a:srgbClr val="FFFF00"/>
              </a:highlight>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The resources being shared were all created through a collaboration between TEA and ESC-20. The ESC-20 team collaborates with the Migrant Education Program team at the Texas Education Agency to develop resources and tools for MEP staff, migratory children, and the parents of migratory children. We’ve been working together in this capacity since 2014, and we look forward to sharing some of these resources with you today.</a:t>
            </a:r>
            <a:endParaRPr>
              <a:highlight>
                <a:srgbClr val="FFFF00"/>
              </a:highlight>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The resources and programs that will be shared are ONLY available to MEP staff who support migratory students and their families.  If you do not work directly with this population, you will not have access to many of the resources we are going to share. </a:t>
            </a:r>
            <a:endParaRPr>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I’m Myra Faris, a specialist on the</a:t>
            </a:r>
            <a:r>
              <a:rPr b="1" lang="en">
                <a:latin typeface="Open Sans"/>
                <a:ea typeface="Open Sans"/>
                <a:cs typeface="Open Sans"/>
                <a:sym typeface="Open Sans"/>
              </a:rPr>
              <a:t> federal, state, and local initiatives team </a:t>
            </a:r>
            <a:r>
              <a:rPr b="1" lang="en">
                <a:latin typeface="Open Sans"/>
                <a:ea typeface="Open Sans"/>
                <a:cs typeface="Open Sans"/>
                <a:sym typeface="Open Sans"/>
              </a:rPr>
              <a:t>that collaborates with the Migrant Education Program team at the Texas Education Agency to develop resources and tools for MEP staff, migratory children, and the parents of migratory children. We look forward to sharing some of these resources with you today.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a:solidFill>
                  <a:schemeClr val="dk1"/>
                </a:solidFill>
                <a:latin typeface="Open Sans"/>
                <a:ea typeface="Open Sans"/>
                <a:cs typeface="Open Sans"/>
                <a:sym typeface="Open Sans"/>
              </a:rPr>
              <a:t>A Bright Beginning is an early literacy program for 3 - 5 year olds, and Project SMART is a summer math program for students in grades Kindergarten through eighth grade. Educators who will implement these resources with migratory students will need to be trained by their respective ESC MEP staff on how to utilize and access the resources before they can actually implement these programs. During these trainings, an access code is provided that allows educators to log in to the portals where all of the resources are housed. There’s no license or subscription needed.</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a:solidFill>
                  <a:schemeClr val="dk1"/>
                </a:solidFill>
                <a:latin typeface="Open Sans"/>
                <a:ea typeface="Open Sans"/>
                <a:cs typeface="Open Sans"/>
                <a:sym typeface="Open Sans"/>
              </a:rPr>
              <a:t>Although the curriculum, lessons, and other resources associated with these programs are available for free, there are some initial costs associated with both the ABB and PS programs: there are books to purchase that correlate with the lessons, and materials to print. Other costs associated with ABB and PS include staff time: Districts will need to hire teachers, paraprofessionals, or tutors to deliver the instruction of the ABB or Project SMART program.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MYRA: </a:t>
            </a:r>
            <a:endParaRPr b="1">
              <a:latin typeface="Open Sans"/>
              <a:ea typeface="Open Sans"/>
              <a:cs typeface="Open Sans"/>
              <a:sym typeface="Open Sans"/>
            </a:endParaRPr>
          </a:p>
          <a:p>
            <a:pPr indent="-298450" lvl="0" marL="457200" rtl="0" algn="l">
              <a:lnSpc>
                <a:spcPct val="100000"/>
              </a:lnSpc>
              <a:spcBef>
                <a:spcPts val="0"/>
              </a:spcBef>
              <a:spcAft>
                <a:spcPts val="0"/>
              </a:spcAft>
              <a:buSzPts val="1100"/>
              <a:buFont typeface="Open Sans"/>
              <a:buChar char="●"/>
            </a:pPr>
            <a:r>
              <a:rPr lang="en">
                <a:latin typeface="Open Sans"/>
                <a:ea typeface="Open Sans"/>
                <a:cs typeface="Open Sans"/>
                <a:sym typeface="Open Sans"/>
              </a:rPr>
              <a:t>Pull up the TMEP portal, ABB landing page, PS landing page. Login to PS and ABB.</a:t>
            </a:r>
            <a:endParaRPr>
              <a:latin typeface="Open Sans"/>
              <a:ea typeface="Open Sans"/>
              <a:cs typeface="Open Sans"/>
              <a:sym typeface="Open Sans"/>
            </a:endParaRPr>
          </a:p>
          <a:p>
            <a:pPr indent="-298450" lvl="0" marL="457200" rtl="0" algn="l">
              <a:lnSpc>
                <a:spcPct val="100000"/>
              </a:lnSpc>
              <a:spcBef>
                <a:spcPts val="0"/>
              </a:spcBef>
              <a:spcAft>
                <a:spcPts val="0"/>
              </a:spcAft>
              <a:buSzPts val="1100"/>
              <a:buFont typeface="Open Sans"/>
              <a:buChar char="●"/>
            </a:pPr>
            <a:r>
              <a:rPr lang="en">
                <a:latin typeface="Open Sans"/>
                <a:ea typeface="Open Sans"/>
                <a:cs typeface="Open Sans"/>
                <a:sym typeface="Open Sans"/>
              </a:rPr>
              <a:t>Put out 4 corner signs &amp; materials</a:t>
            </a:r>
            <a:endParaRPr>
              <a:latin typeface="Open Sans"/>
              <a:ea typeface="Open Sans"/>
              <a:cs typeface="Open Sans"/>
              <a:sym typeface="Open Sans"/>
            </a:endParaRPr>
          </a:p>
          <a:p>
            <a:pPr indent="-298450" lvl="0" marL="457200" rtl="0" algn="l">
              <a:lnSpc>
                <a:spcPct val="100000"/>
              </a:lnSpc>
              <a:spcBef>
                <a:spcPts val="0"/>
              </a:spcBef>
              <a:spcAft>
                <a:spcPts val="0"/>
              </a:spcAft>
              <a:buSzPts val="1100"/>
              <a:buFont typeface="Open Sans"/>
              <a:buChar char="●"/>
            </a:pPr>
            <a:r>
              <a:rPr lang="en">
                <a:latin typeface="Open Sans"/>
                <a:ea typeface="Open Sans"/>
                <a:cs typeface="Open Sans"/>
                <a:sym typeface="Open Sans"/>
              </a:rPr>
              <a:t>Post-its on tables</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Session Description</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
              <a:t>This session will provide an overview of the following resources available to support migratory students:</a:t>
            </a:r>
            <a:endParaRPr/>
          </a:p>
          <a:p>
            <a:pPr indent="0" lvl="0" marL="0" rtl="0" algn="l">
              <a:lnSpc>
                <a:spcPct val="100000"/>
              </a:lnSpc>
              <a:spcBef>
                <a:spcPts val="0"/>
              </a:spcBef>
              <a:spcAft>
                <a:spcPts val="0"/>
              </a:spcAft>
              <a:buSzPts val="1400"/>
              <a:buNone/>
            </a:pPr>
            <a:r>
              <a:rPr lang="en"/>
              <a:t>• A Bright Beginning - early literacy program</a:t>
            </a:r>
            <a:endParaRPr/>
          </a:p>
          <a:p>
            <a:pPr indent="0" lvl="0" marL="0" rtl="0" algn="l">
              <a:lnSpc>
                <a:spcPct val="100000"/>
              </a:lnSpc>
              <a:spcBef>
                <a:spcPts val="0"/>
              </a:spcBef>
              <a:spcAft>
                <a:spcPts val="0"/>
              </a:spcAft>
              <a:buSzPts val="1400"/>
              <a:buNone/>
            </a:pPr>
            <a:r>
              <a:rPr lang="en"/>
              <a:t>• Project SMART - summer math program for students in K-8</a:t>
            </a:r>
            <a:endParaRPr/>
          </a:p>
          <a:p>
            <a:pPr indent="0" lvl="0" marL="0" rtl="0" algn="l">
              <a:spcBef>
                <a:spcPts val="0"/>
              </a:spcBef>
              <a:spcAft>
                <a:spcPts val="0"/>
              </a:spcAft>
              <a:buClr>
                <a:schemeClr val="dk1"/>
              </a:buClr>
              <a:buSzPts val="1400"/>
              <a:buFont typeface="Arial"/>
              <a:buNone/>
            </a:pPr>
            <a:r>
              <a:rPr lang="en">
                <a:solidFill>
                  <a:schemeClr val="dk1"/>
                </a:solidFill>
              </a:rPr>
              <a:t>• Texas Migrant Education Program (TMEP) Portal - online resources for MEP staff and parents that provides access to ABB and PS.</a:t>
            </a:r>
            <a:endParaRPr>
              <a:solidFill>
                <a:schemeClr val="dk1"/>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 Participants will receive a brief overview of each program and information related to access, implementation, and how to get started. Participants will also view resources available to help market the programs to the parents of migratory children.</a:t>
            </a:r>
            <a:endParaRPr/>
          </a:p>
        </p:txBody>
      </p:sp>
      <p:sp>
        <p:nvSpPr>
          <p:cNvPr id="174" name="Google Shape;174;g1783ee6526c_2_0: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758fee2853_0_0:notes"/>
          <p:cNvSpPr/>
          <p:nvPr>
            <p:ph idx="2" type="sldImg"/>
          </p:nvPr>
        </p:nvSpPr>
        <p:spPr>
          <a:xfrm>
            <a:off x="1156421"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1758fee2853_0_0:notes"/>
          <p:cNvSpPr txBox="1"/>
          <p:nvPr>
            <p:ph idx="1" type="body"/>
          </p:nvPr>
        </p:nvSpPr>
        <p:spPr>
          <a:xfrm>
            <a:off x="685800" y="4343401"/>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Say: </a:t>
            </a:r>
            <a:endParaRPr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Before we start talking about Project SMART, we want to know how familiar you are with this program.  Go to the corner that best describes your experience:</a:t>
            </a:r>
            <a:endParaRPr b="1"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b="1" lang="en" sz="1200">
                <a:solidFill>
                  <a:schemeClr val="dk1"/>
                </a:solidFill>
                <a:latin typeface="Open Sans"/>
                <a:ea typeface="Open Sans"/>
                <a:cs typeface="Open Sans"/>
                <a:sym typeface="Open Sans"/>
              </a:rPr>
              <a:t>I know the name, but that is it</a:t>
            </a:r>
            <a:endParaRPr b="1"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b="1" lang="en" sz="1200">
                <a:solidFill>
                  <a:schemeClr val="dk1"/>
                </a:solidFill>
                <a:latin typeface="Open Sans"/>
                <a:ea typeface="Open Sans"/>
                <a:cs typeface="Open Sans"/>
                <a:sym typeface="Open Sans"/>
              </a:rPr>
              <a:t>I know the program, and I have used the program</a:t>
            </a:r>
            <a:endParaRPr b="1"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b="1" lang="en" sz="1200">
                <a:solidFill>
                  <a:schemeClr val="dk1"/>
                </a:solidFill>
                <a:latin typeface="Open Sans"/>
                <a:ea typeface="Open Sans"/>
                <a:cs typeface="Open Sans"/>
                <a:sym typeface="Open Sans"/>
              </a:rPr>
              <a:t>I could teach someone the program</a:t>
            </a:r>
            <a:endParaRPr b="1"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b="1" lang="en" sz="1200">
                <a:solidFill>
                  <a:schemeClr val="dk1"/>
                </a:solidFill>
                <a:latin typeface="Open Sans"/>
                <a:ea typeface="Open Sans"/>
                <a:cs typeface="Open Sans"/>
                <a:sym typeface="Open Sans"/>
              </a:rPr>
              <a:t>I don’t know anything about this program</a:t>
            </a:r>
            <a:endParaRPr>
              <a:latin typeface="Open Sans"/>
              <a:ea typeface="Open Sans"/>
              <a:cs typeface="Open Sans"/>
              <a:sym typeface="Open Sans"/>
            </a:endParaRPr>
          </a:p>
        </p:txBody>
      </p:sp>
      <p:sp>
        <p:nvSpPr>
          <p:cNvPr id="261" name="Google Shape;261;g1758fee2853_0_0: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b6fb067419_0_253:notes"/>
          <p:cNvSpPr/>
          <p:nvPr>
            <p:ph idx="2" type="sldImg"/>
          </p:nvPr>
        </p:nvSpPr>
        <p:spPr>
          <a:xfrm>
            <a:off x="1156421"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b6fb067419_0_253:notes"/>
          <p:cNvSpPr txBox="1"/>
          <p:nvPr>
            <p:ph idx="1" type="body"/>
          </p:nvPr>
        </p:nvSpPr>
        <p:spPr>
          <a:xfrm>
            <a:off x="685800" y="4343401"/>
            <a:ext cx="5486400" cy="41148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Clr>
                <a:schemeClr val="dk1"/>
              </a:buClr>
              <a:buSzPts val="1200"/>
              <a:buFont typeface="Arial"/>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rPr b="1" lang="en">
                <a:latin typeface="Open Sans"/>
                <a:ea typeface="Open Sans"/>
                <a:cs typeface="Open Sans"/>
                <a:sym typeface="Open Sans"/>
              </a:rPr>
              <a:t>Before you go back to your seat, write down 1 burning question you have about this program and post it on the sign.  Once you’ve finished, please have a seat.  Thank you for your participation, let’s get into the Project SMART</a:t>
            </a:r>
            <a:br>
              <a:rPr b="1" lang="en">
                <a:latin typeface="Open Sans"/>
                <a:ea typeface="Open Sans"/>
                <a:cs typeface="Open Sans"/>
                <a:sym typeface="Open Sans"/>
              </a:rPr>
            </a:br>
            <a:endParaRPr b="1">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1">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rPr b="1" lang="en">
                <a:latin typeface="Open Sans"/>
                <a:ea typeface="Open Sans"/>
                <a:cs typeface="Open Sans"/>
                <a:sym typeface="Open Sans"/>
              </a:rPr>
              <a:t> program.</a:t>
            </a:r>
            <a:endParaRPr b="1">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68" name="Google Shape;268;gb6fb067419_0_253: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76db94c68d_0_90:notes"/>
          <p:cNvSpPr/>
          <p:nvPr>
            <p:ph idx="2" type="sldImg"/>
          </p:nvPr>
        </p:nvSpPr>
        <p:spPr>
          <a:xfrm>
            <a:off x="1156421"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176db94c68d_0_90:notes"/>
          <p:cNvSpPr txBox="1"/>
          <p:nvPr>
            <p:ph idx="1" type="body"/>
          </p:nvPr>
        </p:nvSpPr>
        <p:spPr>
          <a:xfrm>
            <a:off x="685800" y="4343401"/>
            <a:ext cx="5486400" cy="41148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Clr>
                <a:schemeClr val="dk1"/>
              </a:buClr>
              <a:buSzPts val="1200"/>
              <a:buFont typeface="Calibri"/>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rPr b="1" lang="en">
                <a:latin typeface="Open Sans"/>
                <a:ea typeface="Open Sans"/>
                <a:cs typeface="Open Sans"/>
                <a:sym typeface="Open Sans"/>
              </a:rPr>
              <a:t>What is the resource? </a:t>
            </a:r>
            <a:endParaRPr>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rPr b="1" lang="en">
                <a:latin typeface="Open Sans"/>
                <a:ea typeface="Open Sans"/>
                <a:cs typeface="Open Sans"/>
                <a:sym typeface="Open Sans"/>
              </a:rPr>
              <a:t>Project SMART is a Texas summer math program designed to strengthen the math skills of migratory students who have completed grades K-8.  </a:t>
            </a:r>
            <a:endParaRPr b="1">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t/>
            </a:r>
            <a:endParaRPr>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rPr lang="en">
                <a:highlight>
                  <a:srgbClr val="FFFF00"/>
                </a:highlight>
                <a:latin typeface="Open Sans"/>
                <a:ea typeface="Open Sans"/>
                <a:cs typeface="Open Sans"/>
                <a:sym typeface="Open Sans"/>
              </a:rPr>
              <a:t>(click)</a:t>
            </a:r>
            <a:endParaRPr>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t/>
            </a:r>
            <a:endParaRPr>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400"/>
              <a:buFont typeface="Arial"/>
              <a:buNone/>
            </a:pPr>
            <a:r>
              <a:rPr b="1" lang="en">
                <a:latin typeface="Open Sans"/>
                <a:ea typeface="Open Sans"/>
                <a:cs typeface="Open Sans"/>
                <a:sym typeface="Open Sans"/>
              </a:rPr>
              <a:t>What is the purpose of the resource?  </a:t>
            </a:r>
            <a:endParaRPr>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400"/>
              <a:buFont typeface="Arial"/>
              <a:buNone/>
            </a:pPr>
            <a:r>
              <a:rPr b="1" lang="en">
                <a:latin typeface="Open Sans"/>
                <a:ea typeface="Open Sans"/>
                <a:cs typeface="Open Sans"/>
                <a:sym typeface="Open Sans"/>
              </a:rPr>
              <a:t>The purpose of Project SMART is to improve the math skills of migratory children through research-based instruction. The program focuses primarily on math skills, and also includes literature lessons and, in the school-based setting, STEM, or Science, Technology, Engineering, and Math, projects.</a:t>
            </a:r>
            <a:endParaRPr b="1">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rPr b="1" lang="en">
                <a:latin typeface="Open Sans"/>
                <a:ea typeface="Open Sans"/>
                <a:cs typeface="Open Sans"/>
                <a:sym typeface="Open Sans"/>
              </a:rPr>
              <a:t>Each participating student completes a mathematics pre-assessment on the first day of the program, and a mathematics post-assessment on the last day, in order to determine the specific gains made through participation in the program.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p:txBody>
      </p:sp>
      <p:sp>
        <p:nvSpPr>
          <p:cNvPr id="273" name="Google Shape;273;g176db94c68d_0_90: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b6fb067419_0_266:notes"/>
          <p:cNvSpPr/>
          <p:nvPr>
            <p:ph idx="2" type="sldImg"/>
          </p:nvPr>
        </p:nvSpPr>
        <p:spPr>
          <a:xfrm>
            <a:off x="1156421"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b6fb067419_0_266:notes"/>
          <p:cNvSpPr txBox="1"/>
          <p:nvPr>
            <p:ph idx="1" type="body"/>
          </p:nvPr>
        </p:nvSpPr>
        <p:spPr>
          <a:xfrm>
            <a:off x="685800" y="4343401"/>
            <a:ext cx="5486400" cy="41148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Clr>
                <a:schemeClr val="dk1"/>
              </a:buClr>
              <a:buSzPts val="1400"/>
              <a:buFont typeface="Arial"/>
              <a:buNone/>
            </a:pPr>
            <a:r>
              <a:rPr lang="en">
                <a:latin typeface="Open Sans"/>
                <a:ea typeface="Open Sans"/>
                <a:cs typeface="Open Sans"/>
                <a:sym typeface="Open Sans"/>
              </a:rPr>
              <a:t>Say: </a:t>
            </a:r>
            <a:r>
              <a:rPr b="1" lang="en">
                <a:latin typeface="Open Sans"/>
                <a:ea typeface="Open Sans"/>
                <a:cs typeface="Open Sans"/>
                <a:sym typeface="Open Sans"/>
              </a:rPr>
              <a:t>The program is organized into five grade bands….</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Each grade band has four units of instruction… with 3 math lessons in each unit.</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Let’s visit the site so you can see all the resources available</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spcBef>
                <a:spcPts val="0"/>
              </a:spcBef>
              <a:spcAft>
                <a:spcPts val="0"/>
              </a:spcAft>
              <a:buClr>
                <a:schemeClr val="dk1"/>
              </a:buClr>
              <a:buSzPts val="1200"/>
              <a:buFont typeface="Arial"/>
              <a:buNone/>
            </a:pPr>
            <a:r>
              <a:rPr b="1" lang="en">
                <a:solidFill>
                  <a:schemeClr val="dk1"/>
                </a:solidFill>
                <a:latin typeface="Open Sans"/>
                <a:ea typeface="Open Sans"/>
                <a:cs typeface="Open Sans"/>
                <a:sym typeface="Open Sans"/>
              </a:rPr>
              <a:t>Let’s go to the Project SMART site so you can see all the components and how they are organized (Linked on - </a:t>
            </a:r>
            <a:r>
              <a:rPr b="1" lang="en" u="sng">
                <a:solidFill>
                  <a:schemeClr val="hlink"/>
                </a:solidFill>
                <a:latin typeface="Open Sans"/>
                <a:ea typeface="Open Sans"/>
                <a:cs typeface="Open Sans"/>
                <a:sym typeface="Open Sans"/>
                <a:hlinkClick r:id="rId2"/>
              </a:rPr>
              <a:t>projectsmart.net</a:t>
            </a:r>
            <a:r>
              <a:rPr b="1" lang="en">
                <a:solidFill>
                  <a:schemeClr val="dk1"/>
                </a:solidFill>
                <a:latin typeface="Open Sans"/>
                <a:ea typeface="Open Sans"/>
                <a:cs typeface="Open Sans"/>
                <a:sym typeface="Open Sans"/>
              </a:rPr>
              <a:t>)</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200"/>
              <a:buFont typeface="Arial"/>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200"/>
              <a:buFont typeface="Arial"/>
              <a:buNone/>
            </a:pPr>
            <a:r>
              <a:rPr lang="en">
                <a:solidFill>
                  <a:schemeClr val="dk1"/>
                </a:solidFill>
                <a:latin typeface="Open Sans"/>
                <a:ea typeface="Open Sans"/>
                <a:cs typeface="Open Sans"/>
                <a:sym typeface="Open Sans"/>
              </a:rPr>
              <a:t>Open the following to show examples:</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200"/>
              <a:buFont typeface="Arial"/>
              <a:buNone/>
            </a:pPr>
            <a:r>
              <a:t/>
            </a:r>
            <a:endParaRPr b="1">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Center-based Curriculum tab:  Kinder Unit 1      </a:t>
            </a:r>
            <a:r>
              <a:rPr lang="en">
                <a:solidFill>
                  <a:schemeClr val="dk1"/>
                </a:solidFill>
                <a:latin typeface="Open Sans"/>
                <a:ea typeface="Open Sans"/>
                <a:cs typeface="Open Sans"/>
                <a:sym typeface="Open Sans"/>
              </a:rPr>
              <a:t>Scroll through to just show a few pages of how the unit is set up</a:t>
            </a:r>
            <a:endParaRPr>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Center-based Curriculum tab:  Kinder Handouts &amp; Cardstock   </a:t>
            </a:r>
            <a:r>
              <a:rPr lang="en">
                <a:solidFill>
                  <a:schemeClr val="dk1"/>
                </a:solidFill>
                <a:latin typeface="Open Sans"/>
                <a:ea typeface="Open Sans"/>
                <a:cs typeface="Open Sans"/>
                <a:sym typeface="Open Sans"/>
              </a:rPr>
              <a:t>Click to show the Student Handouts &amp; Teacher Handouts ….you can explain that this allows the instructor to print all copies at once or create a student workbook, etc.</a:t>
            </a:r>
            <a:endParaRPr>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Center-based Curriculum tab: Kinder Grade Band Overview:  Math Lessons </a:t>
            </a:r>
            <a:r>
              <a:rPr lang="en">
                <a:solidFill>
                  <a:schemeClr val="dk1"/>
                </a:solidFill>
                <a:latin typeface="Open Sans"/>
                <a:ea typeface="Open Sans"/>
                <a:cs typeface="Open Sans"/>
                <a:sym typeface="Open Sans"/>
              </a:rPr>
              <a:t>      Preview this document to show them what these overviews look like</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SzPts val="1100"/>
              <a:buNone/>
            </a:pPr>
            <a:r>
              <a:rPr lang="en">
                <a:solidFill>
                  <a:schemeClr val="dk1"/>
                </a:solidFill>
                <a:latin typeface="Open Sans"/>
                <a:ea typeface="Open Sans"/>
                <a:cs typeface="Open Sans"/>
                <a:sym typeface="Open Sans"/>
              </a:rPr>
              <a:t>To transition, you can say that </a:t>
            </a:r>
            <a:r>
              <a:rPr b="1" lang="en">
                <a:solidFill>
                  <a:schemeClr val="dk1"/>
                </a:solidFill>
                <a:latin typeface="Open Sans"/>
                <a:ea typeface="Open Sans"/>
                <a:cs typeface="Open Sans"/>
                <a:sym typeface="Open Sans"/>
              </a:rPr>
              <a:t>the Home-based Curriculum page is organized in the same way.</a:t>
            </a:r>
            <a:r>
              <a:rPr lang="en">
                <a:solidFill>
                  <a:schemeClr val="dk1"/>
                </a:solidFill>
                <a:latin typeface="Open Sans"/>
                <a:ea typeface="Open Sans"/>
                <a:cs typeface="Open Sans"/>
                <a:sym typeface="Open Sans"/>
              </a:rPr>
              <a:t>  No need to click on it.</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Then click</a:t>
            </a:r>
            <a:endParaRPr>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Assessments tab </a:t>
            </a:r>
            <a:r>
              <a:rPr lang="en">
                <a:solidFill>
                  <a:schemeClr val="dk1"/>
                </a:solidFill>
                <a:latin typeface="Open Sans"/>
                <a:ea typeface="Open Sans"/>
                <a:cs typeface="Open Sans"/>
                <a:sym typeface="Open Sans"/>
              </a:rPr>
              <a:t>to point out that all pre- and post-assessments can be found here</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a:solidFill>
                  <a:schemeClr val="dk1"/>
                </a:solidFill>
                <a:latin typeface="Open Sans"/>
                <a:ea typeface="Open Sans"/>
                <a:cs typeface="Open Sans"/>
                <a:sym typeface="Open Sans"/>
              </a:rPr>
              <a:t>Then click on:</a:t>
            </a:r>
            <a:endParaRPr>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Videos:  </a:t>
            </a:r>
            <a:r>
              <a:rPr lang="en">
                <a:solidFill>
                  <a:schemeClr val="dk1"/>
                </a:solidFill>
                <a:latin typeface="Open Sans"/>
                <a:ea typeface="Open Sans"/>
                <a:cs typeface="Open Sans"/>
                <a:sym typeface="Open Sans"/>
              </a:rPr>
              <a:t>Point out that there are Student Lesson videos and Teacher Instructional videos.  The Student Lesson videos are designed to be played directly for students. </a:t>
            </a:r>
            <a:r>
              <a:rPr b="1" lang="en">
                <a:solidFill>
                  <a:schemeClr val="dk1"/>
                </a:solidFill>
                <a:latin typeface="Open Sans"/>
                <a:ea typeface="Open Sans"/>
                <a:cs typeface="Open Sans"/>
                <a:sym typeface="Open Sans"/>
              </a:rPr>
              <a:t> Play Grades 7-8 Unit 1 Student Lesson 1 video……</a:t>
            </a:r>
            <a:r>
              <a:rPr lang="en">
                <a:solidFill>
                  <a:schemeClr val="dk1"/>
                </a:solidFill>
                <a:latin typeface="Open Sans"/>
                <a:ea typeface="Open Sans"/>
                <a:cs typeface="Open Sans"/>
                <a:sym typeface="Open Sans"/>
              </a:rPr>
              <a:t>(just the first 2 minutes so they get the idea)</a:t>
            </a:r>
            <a:endParaRPr>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Explain that the teacher instructional videos are a bit less formal as they are designed to be viewed by any teachers needing support before teaching any of the lessons.  Here’s an example:  </a:t>
            </a:r>
            <a:r>
              <a:rPr b="1" lang="en">
                <a:solidFill>
                  <a:schemeClr val="dk1"/>
                </a:solidFill>
                <a:latin typeface="Open Sans"/>
                <a:ea typeface="Open Sans"/>
                <a:cs typeface="Open Sans"/>
                <a:sym typeface="Open Sans"/>
              </a:rPr>
              <a:t>Play Grades 7-8 Unit 1 Family Game video</a:t>
            </a:r>
            <a:r>
              <a:rPr lang="en">
                <a:solidFill>
                  <a:schemeClr val="dk1"/>
                </a:solidFill>
                <a:latin typeface="Open Sans"/>
                <a:ea typeface="Open Sans"/>
                <a:cs typeface="Open Sans"/>
                <a:sym typeface="Open Sans"/>
              </a:rPr>
              <a:t> (just the first 2 minutes so they get the idea)</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en">
                <a:solidFill>
                  <a:schemeClr val="dk1"/>
                </a:solidFill>
                <a:latin typeface="Open Sans"/>
                <a:ea typeface="Open Sans"/>
                <a:cs typeface="Open Sans"/>
                <a:sym typeface="Open Sans"/>
              </a:rPr>
              <a:t>Say:  You can also find many additional resources including How-To direction sheets, surveys, and item analysis information.  (Briefly click on each of the following tabs:)</a:t>
            </a:r>
            <a:endParaRPr>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Training Resources</a:t>
            </a:r>
            <a:endParaRPr b="1">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Additional Resources</a:t>
            </a:r>
            <a:endParaRPr b="1">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Surveys</a:t>
            </a:r>
            <a:endParaRPr b="1">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Item Analysis</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a:solidFill>
                  <a:schemeClr val="dk1"/>
                </a:solidFill>
                <a:latin typeface="Open Sans"/>
                <a:ea typeface="Open Sans"/>
                <a:cs typeface="Open Sans"/>
                <a:sym typeface="Open Sans"/>
              </a:rPr>
              <a:t>Last, click on:</a:t>
            </a:r>
            <a:endParaRPr>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Online PD  </a:t>
            </a:r>
            <a:r>
              <a:rPr lang="en">
                <a:solidFill>
                  <a:schemeClr val="dk1"/>
                </a:solidFill>
                <a:latin typeface="Open Sans"/>
                <a:ea typeface="Open Sans"/>
                <a:cs typeface="Open Sans"/>
                <a:sym typeface="Open Sans"/>
              </a:rPr>
              <a:t>(mention that there are 2 courses available to support instructors that can be taken anytime after accessing the portal, as well as other videos, modules, and a link to a collaborative forum for instructors.</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a:solidFill>
                  <a:schemeClr val="dk1"/>
                </a:solidFill>
                <a:latin typeface="Open Sans"/>
                <a:ea typeface="Open Sans"/>
                <a:cs typeface="Open Sans"/>
                <a:sym typeface="Open Sans"/>
              </a:rPr>
              <a:t> Ask if there is any other file or tool on this portal that they would like you to open so they can view it.</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rgbClr val="006633"/>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400"/>
              <a:buFont typeface="Arial"/>
              <a:buNone/>
            </a:pPr>
            <a:r>
              <a:t/>
            </a:r>
            <a:endParaRPr b="1">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400"/>
              <a:buFont typeface="Arial"/>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400"/>
              <a:buNone/>
            </a:pPr>
            <a:r>
              <a:t/>
            </a:r>
            <a:endParaRPr/>
          </a:p>
        </p:txBody>
      </p:sp>
      <p:sp>
        <p:nvSpPr>
          <p:cNvPr id="282" name="Google Shape;282;gb6fb067419_0_266: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b6fb067419_0_286:notes"/>
          <p:cNvSpPr/>
          <p:nvPr>
            <p:ph idx="2" type="sldImg"/>
          </p:nvPr>
        </p:nvSpPr>
        <p:spPr>
          <a:xfrm>
            <a:off x="1156421"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b6fb067419_0_286:notes"/>
          <p:cNvSpPr txBox="1"/>
          <p:nvPr>
            <p:ph idx="1" type="body"/>
          </p:nvPr>
        </p:nvSpPr>
        <p:spPr>
          <a:xfrm>
            <a:off x="685800" y="4343401"/>
            <a:ext cx="5486400" cy="41148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200"/>
              <a:buNone/>
            </a:pPr>
            <a:r>
              <a:rPr lang="en">
                <a:latin typeface="Open Sans"/>
                <a:ea typeface="Open Sans"/>
                <a:cs typeface="Open Sans"/>
                <a:sym typeface="Open Sans"/>
              </a:rPr>
              <a:t>Say:  </a:t>
            </a:r>
            <a:r>
              <a:rPr b="1" lang="en">
                <a:latin typeface="Open Sans"/>
                <a:ea typeface="Open Sans"/>
                <a:cs typeface="Open Sans"/>
                <a:sym typeface="Open Sans"/>
              </a:rPr>
              <a:t>How do migratory children participate in this program? </a:t>
            </a:r>
            <a:endParaRPr b="1">
              <a:latin typeface="Open Sans"/>
              <a:ea typeface="Open Sans"/>
              <a:cs typeface="Open Sans"/>
              <a:sym typeface="Open Sans"/>
            </a:endParaRPr>
          </a:p>
          <a:p>
            <a:pPr indent="0" lvl="0" marL="0" rtl="0" algn="l">
              <a:lnSpc>
                <a:spcPct val="100000"/>
              </a:lnSpc>
              <a:spcBef>
                <a:spcPts val="0"/>
              </a:spcBef>
              <a:spcAft>
                <a:spcPts val="0"/>
              </a:spcAft>
              <a:buSzPts val="12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200"/>
              <a:buNone/>
            </a:pPr>
            <a:r>
              <a:rPr b="1" lang="en">
                <a:latin typeface="Open Sans"/>
                <a:ea typeface="Open Sans"/>
                <a:cs typeface="Open Sans"/>
                <a:sym typeface="Open Sans"/>
              </a:rPr>
              <a:t>MEP staff in each school district </a:t>
            </a:r>
            <a:endParaRPr b="1">
              <a:latin typeface="Open Sans"/>
              <a:ea typeface="Open Sans"/>
              <a:cs typeface="Open Sans"/>
              <a:sym typeface="Open Sans"/>
            </a:endParaRPr>
          </a:p>
          <a:p>
            <a:pPr indent="-330200" lvl="0" marL="330200" rtl="0" algn="l">
              <a:lnSpc>
                <a:spcPct val="100000"/>
              </a:lnSpc>
              <a:spcBef>
                <a:spcPts val="0"/>
              </a:spcBef>
              <a:spcAft>
                <a:spcPts val="0"/>
              </a:spcAft>
              <a:buClr>
                <a:schemeClr val="dk1"/>
              </a:buClr>
              <a:buSzPts val="1200"/>
              <a:buFont typeface="Open Sans"/>
              <a:buChar char="•"/>
            </a:pPr>
            <a:r>
              <a:rPr b="1" lang="en">
                <a:latin typeface="Open Sans"/>
                <a:ea typeface="Open Sans"/>
                <a:cs typeface="Open Sans"/>
                <a:sym typeface="Open Sans"/>
              </a:rPr>
              <a:t>identify and recruit migratory children, grades K-8;</a:t>
            </a:r>
            <a:endParaRPr b="1">
              <a:latin typeface="Open Sans"/>
              <a:ea typeface="Open Sans"/>
              <a:cs typeface="Open Sans"/>
              <a:sym typeface="Open Sans"/>
            </a:endParaRPr>
          </a:p>
          <a:p>
            <a:pPr indent="-330200" lvl="0" marL="330200" rtl="0" algn="l">
              <a:lnSpc>
                <a:spcPct val="100000"/>
              </a:lnSpc>
              <a:spcBef>
                <a:spcPts val="0"/>
              </a:spcBef>
              <a:spcAft>
                <a:spcPts val="0"/>
              </a:spcAft>
              <a:buClr>
                <a:schemeClr val="dk1"/>
              </a:buClr>
              <a:buSzPts val="1200"/>
              <a:buFont typeface="Open Sans"/>
              <a:buChar char="•"/>
            </a:pPr>
            <a:r>
              <a:rPr b="1" lang="en">
                <a:latin typeface="Open Sans"/>
                <a:ea typeface="Open Sans"/>
                <a:cs typeface="Open Sans"/>
                <a:sym typeface="Open Sans"/>
              </a:rPr>
              <a:t>determine whether a Project SMART program may be offered in their region. The determining factors may be </a:t>
            </a:r>
            <a:endParaRPr b="1">
              <a:latin typeface="Open Sans"/>
              <a:ea typeface="Open Sans"/>
              <a:cs typeface="Open Sans"/>
              <a:sym typeface="Open Sans"/>
            </a:endParaRPr>
          </a:p>
          <a:p>
            <a:pPr indent="-342900" lvl="1" marL="787400" rtl="0" algn="l">
              <a:lnSpc>
                <a:spcPct val="100000"/>
              </a:lnSpc>
              <a:spcBef>
                <a:spcPts val="0"/>
              </a:spcBef>
              <a:spcAft>
                <a:spcPts val="0"/>
              </a:spcAft>
              <a:buClr>
                <a:schemeClr val="dk1"/>
              </a:buClr>
              <a:buSzPts val="1200"/>
              <a:buFont typeface="Open Sans"/>
              <a:buChar char="•"/>
            </a:pPr>
            <a:r>
              <a:rPr b="1" lang="en">
                <a:latin typeface="Open Sans"/>
                <a:ea typeface="Open Sans"/>
                <a:cs typeface="Open Sans"/>
                <a:sym typeface="Open Sans"/>
              </a:rPr>
              <a:t>whether there are enough migratory children remaining in the district over the summer to be served</a:t>
            </a:r>
            <a:endParaRPr b="1">
              <a:latin typeface="Open Sans"/>
              <a:ea typeface="Open Sans"/>
              <a:cs typeface="Open Sans"/>
              <a:sym typeface="Open Sans"/>
            </a:endParaRPr>
          </a:p>
          <a:p>
            <a:pPr indent="-342900" lvl="1" marL="787400" rtl="0" algn="l">
              <a:lnSpc>
                <a:spcPct val="100000"/>
              </a:lnSpc>
              <a:spcBef>
                <a:spcPts val="0"/>
              </a:spcBef>
              <a:spcAft>
                <a:spcPts val="0"/>
              </a:spcAft>
              <a:buClr>
                <a:schemeClr val="dk1"/>
              </a:buClr>
              <a:buSzPts val="1200"/>
              <a:buFont typeface="Open Sans"/>
              <a:buChar char="•"/>
            </a:pPr>
            <a:r>
              <a:rPr b="1" lang="en">
                <a:latin typeface="Open Sans"/>
                <a:ea typeface="Open Sans"/>
                <a:cs typeface="Open Sans"/>
                <a:sym typeface="Open Sans"/>
              </a:rPr>
              <a:t>whether the students who will be in the district over the summer are going to be enrolled in the district’s summer school program, since the Project SMART summer program must be supplemental to any required district program. Another consideration is</a:t>
            </a:r>
            <a:endParaRPr b="1">
              <a:latin typeface="Open Sans"/>
              <a:ea typeface="Open Sans"/>
              <a:cs typeface="Open Sans"/>
              <a:sym typeface="Open Sans"/>
            </a:endParaRPr>
          </a:p>
          <a:p>
            <a:pPr indent="-342900" lvl="1" marL="787400" rtl="0" algn="l">
              <a:lnSpc>
                <a:spcPct val="100000"/>
              </a:lnSpc>
              <a:spcBef>
                <a:spcPts val="0"/>
              </a:spcBef>
              <a:spcAft>
                <a:spcPts val="0"/>
              </a:spcAft>
              <a:buClr>
                <a:schemeClr val="dk1"/>
              </a:buClr>
              <a:buSzPts val="1200"/>
              <a:buFont typeface="Open Sans"/>
              <a:buChar char="•"/>
            </a:pPr>
            <a:r>
              <a:rPr b="1" lang="en">
                <a:latin typeface="Open Sans"/>
                <a:ea typeface="Open Sans"/>
                <a:cs typeface="Open Sans"/>
                <a:sym typeface="Open Sans"/>
              </a:rPr>
              <a:t>whether the district has qualified staff to teach each grade band (K, 1-2, 3-4, etc). </a:t>
            </a:r>
            <a:endParaRPr b="1">
              <a:latin typeface="Open Sans"/>
              <a:ea typeface="Open Sans"/>
              <a:cs typeface="Open Sans"/>
              <a:sym typeface="Open Sans"/>
            </a:endParaRPr>
          </a:p>
          <a:p>
            <a:pPr indent="0" lvl="0" marL="0" rtl="0" algn="l">
              <a:lnSpc>
                <a:spcPct val="100000"/>
              </a:lnSpc>
              <a:spcBef>
                <a:spcPts val="0"/>
              </a:spcBef>
              <a:spcAft>
                <a:spcPts val="0"/>
              </a:spcAft>
              <a:buNone/>
            </a:pPr>
            <a:r>
              <a:t/>
            </a:r>
            <a:endParaRPr b="1">
              <a:latin typeface="Open Sans"/>
              <a:ea typeface="Open Sans"/>
              <a:cs typeface="Open Sans"/>
              <a:sym typeface="Open Sans"/>
            </a:endParaRPr>
          </a:p>
          <a:p>
            <a:pPr indent="0" lvl="0" marL="0" rtl="0" algn="l">
              <a:lnSpc>
                <a:spcPct val="100000"/>
              </a:lnSpc>
              <a:spcBef>
                <a:spcPts val="0"/>
              </a:spcBef>
              <a:spcAft>
                <a:spcPts val="0"/>
              </a:spcAft>
              <a:buNone/>
            </a:pPr>
            <a:r>
              <a:rPr b="1" lang="en">
                <a:latin typeface="Open Sans"/>
                <a:ea typeface="Open Sans"/>
                <a:cs typeface="Open Sans"/>
                <a:sym typeface="Open Sans"/>
              </a:rPr>
              <a:t>Once the district determines they </a:t>
            </a:r>
            <a:r>
              <a:rPr b="1" lang="en" u="sng">
                <a:latin typeface="Open Sans"/>
                <a:ea typeface="Open Sans"/>
                <a:cs typeface="Open Sans"/>
                <a:sym typeface="Open Sans"/>
              </a:rPr>
              <a:t>can </a:t>
            </a:r>
            <a:r>
              <a:rPr b="1" lang="en">
                <a:latin typeface="Open Sans"/>
                <a:ea typeface="Open Sans"/>
                <a:cs typeface="Open Sans"/>
                <a:sym typeface="Open Sans"/>
              </a:rPr>
              <a:t>offer a Project SMART program </a:t>
            </a:r>
            <a:r>
              <a:rPr b="1" lang="en">
                <a:latin typeface="Open Sans"/>
                <a:ea typeface="Open Sans"/>
                <a:cs typeface="Open Sans"/>
                <a:sym typeface="Open Sans"/>
              </a:rPr>
              <a:t>because</a:t>
            </a:r>
            <a:r>
              <a:rPr b="1" lang="en">
                <a:latin typeface="Open Sans"/>
                <a:ea typeface="Open Sans"/>
                <a:cs typeface="Open Sans"/>
                <a:sym typeface="Open Sans"/>
              </a:rPr>
              <a:t> they have </a:t>
            </a:r>
            <a:r>
              <a:rPr b="1" lang="en">
                <a:latin typeface="Open Sans"/>
                <a:ea typeface="Open Sans"/>
                <a:cs typeface="Open Sans"/>
                <a:sym typeface="Open Sans"/>
              </a:rPr>
              <a:t>students</a:t>
            </a:r>
            <a:r>
              <a:rPr b="1" lang="en">
                <a:latin typeface="Open Sans"/>
                <a:ea typeface="Open Sans"/>
                <a:cs typeface="Open Sans"/>
                <a:sym typeface="Open Sans"/>
              </a:rPr>
              <a:t> to serve and staff to deliver the instruction, the district then will</a:t>
            </a:r>
            <a:endParaRPr b="1">
              <a:latin typeface="Open Sans"/>
              <a:ea typeface="Open Sans"/>
              <a:cs typeface="Open Sans"/>
              <a:sym typeface="Open Sans"/>
            </a:endParaRPr>
          </a:p>
          <a:p>
            <a:pPr indent="-330200" lvl="0" marL="330200" rtl="0" algn="l">
              <a:lnSpc>
                <a:spcPct val="100000"/>
              </a:lnSpc>
              <a:spcBef>
                <a:spcPts val="0"/>
              </a:spcBef>
              <a:spcAft>
                <a:spcPts val="0"/>
              </a:spcAft>
              <a:buClr>
                <a:schemeClr val="dk1"/>
              </a:buClr>
              <a:buSzPts val="1200"/>
              <a:buFont typeface="Open Sans"/>
              <a:buChar char="•"/>
            </a:pPr>
            <a:r>
              <a:rPr b="1" lang="en">
                <a:latin typeface="Open Sans"/>
                <a:ea typeface="Open Sans"/>
                <a:cs typeface="Open Sans"/>
                <a:sym typeface="Open Sans"/>
              </a:rPr>
              <a:t>offer the Project SMART program to parents of children in the designated grade band(s) for the upcoming summer.</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Are there any questions about the Project SMART summer math program?</a:t>
            </a:r>
            <a:endParaRPr b="1">
              <a:latin typeface="Open Sans"/>
              <a:ea typeface="Open Sans"/>
              <a:cs typeface="Open Sans"/>
              <a:sym typeface="Open Sans"/>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400"/>
              <a:buNone/>
            </a:pPr>
            <a:r>
              <a:t/>
            </a:r>
            <a:endParaRPr/>
          </a:p>
        </p:txBody>
      </p:sp>
      <p:sp>
        <p:nvSpPr>
          <p:cNvPr id="297" name="Google Shape;297;gb6fb067419_0_286: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76db94c68d_0_125: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176db94c68d_0_125: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SzPts val="1100"/>
              <a:buNone/>
            </a:pPr>
            <a:r>
              <a:rPr lang="en">
                <a:solidFill>
                  <a:schemeClr val="dk1"/>
                </a:solidFill>
              </a:rPr>
              <a:t>Say:</a:t>
            </a:r>
            <a:endParaRPr>
              <a:solidFill>
                <a:schemeClr val="dk1"/>
              </a:solidFill>
            </a:endParaRPr>
          </a:p>
          <a:p>
            <a:pPr indent="0" lvl="0" marL="0" rtl="0" algn="l">
              <a:spcBef>
                <a:spcPts val="0"/>
              </a:spcBef>
              <a:spcAft>
                <a:spcPts val="0"/>
              </a:spcAft>
              <a:buSzPts val="1100"/>
              <a:buNone/>
            </a:pPr>
            <a:r>
              <a:rPr b="1" lang="en">
                <a:solidFill>
                  <a:schemeClr val="dk1"/>
                </a:solidFill>
              </a:rPr>
              <a:t>We would like to give you an opportunity to review the wide variety of materials and resources within these programs.  We have an iPad so you can explore the portal site that houses these materials and some samples of the units/lessons </a:t>
            </a:r>
            <a:r>
              <a:rPr b="1" lang="en">
                <a:solidFill>
                  <a:schemeClr val="dk1"/>
                </a:solidFill>
              </a:rPr>
              <a:t>included</a:t>
            </a:r>
            <a:r>
              <a:rPr b="1" lang="en">
                <a:solidFill>
                  <a:schemeClr val="dk1"/>
                </a:solidFill>
              </a:rPr>
              <a:t>.  </a:t>
            </a:r>
            <a:endParaRPr b="1">
              <a:solidFill>
                <a:schemeClr val="dk1"/>
              </a:solidFill>
            </a:endParaRPr>
          </a:p>
          <a:p>
            <a:pPr indent="0" lvl="0" marL="0" rtl="0" algn="l">
              <a:spcBef>
                <a:spcPts val="0"/>
              </a:spcBef>
              <a:spcAft>
                <a:spcPts val="0"/>
              </a:spcAft>
              <a:buSzPts val="1100"/>
              <a:buNone/>
            </a:pPr>
            <a:r>
              <a:t/>
            </a:r>
            <a:endParaRPr b="1">
              <a:solidFill>
                <a:schemeClr val="dk1"/>
              </a:solidFill>
            </a:endParaRPr>
          </a:p>
          <a:p>
            <a:pPr indent="0" lvl="0" marL="0" rtl="0" algn="l">
              <a:spcBef>
                <a:spcPts val="0"/>
              </a:spcBef>
              <a:spcAft>
                <a:spcPts val="0"/>
              </a:spcAft>
              <a:buSzPts val="1100"/>
              <a:buNone/>
            </a:pPr>
            <a:r>
              <a:rPr b="1" lang="en">
                <a:solidFill>
                  <a:schemeClr val="dk1"/>
                </a:solidFill>
              </a:rPr>
              <a:t>Please go to whichever program you would like to explore.  While you are there, scan over the materials and think about the things you notice within the programs.</a:t>
            </a:r>
            <a:endParaRPr b="1">
              <a:solidFill>
                <a:schemeClr val="dk1"/>
              </a:solidFill>
            </a:endParaRPr>
          </a:p>
          <a:p>
            <a:pPr indent="0" lvl="0" marL="0" rtl="0" algn="l">
              <a:spcBef>
                <a:spcPts val="0"/>
              </a:spcBef>
              <a:spcAft>
                <a:spcPts val="0"/>
              </a:spcAft>
              <a:buSzPts val="1100"/>
              <a:buNone/>
            </a:pPr>
            <a:r>
              <a:t/>
            </a:r>
            <a:endParaRPr b="1">
              <a:solidFill>
                <a:schemeClr val="dk1"/>
              </a:solidFill>
            </a:endParaRPr>
          </a:p>
          <a:p>
            <a:pPr indent="0" lvl="0" marL="0" rtl="0" algn="l">
              <a:spcBef>
                <a:spcPts val="0"/>
              </a:spcBef>
              <a:spcAft>
                <a:spcPts val="0"/>
              </a:spcAft>
              <a:buSzPts val="1100"/>
              <a:buNone/>
            </a:pPr>
            <a:r>
              <a:rPr lang="en">
                <a:solidFill>
                  <a:schemeClr val="dk1"/>
                </a:solidFill>
              </a:rPr>
              <a:t>Activity: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Split people into two groups (like which one they think they need)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Have them scan over the materials and then report out what they see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Then after they report, you can add to what they missed</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Materials Needed: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ABB Binders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Center-based and home-based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iPad with it logged in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ProjectSMART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Build Project SMART maybe K and 5-6 grade bands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iPad logged in to the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304" name="Google Shape;304;g176db94c68d_0_125: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b9782e3765_0_0: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b9782e3765_0_0: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a:solidFill>
                  <a:schemeClr val="dk1"/>
                </a:solidFill>
              </a:rPr>
              <a:t>Say:</a:t>
            </a:r>
            <a:endParaRPr>
              <a:solidFill>
                <a:schemeClr val="dk1"/>
              </a:solidFill>
            </a:endParaRPr>
          </a:p>
          <a:p>
            <a:pPr indent="0" lvl="0" marL="0" rtl="0" algn="l">
              <a:spcBef>
                <a:spcPts val="0"/>
              </a:spcBef>
              <a:spcAft>
                <a:spcPts val="0"/>
              </a:spcAft>
              <a:buSzPts val="1400"/>
              <a:buNone/>
            </a:pPr>
            <a:r>
              <a:rPr b="1" lang="en">
                <a:solidFill>
                  <a:schemeClr val="dk1"/>
                </a:solidFill>
              </a:rPr>
              <a:t>Now that we’ve provided you with information about A Bright Beginning and Project SMART, let’s talk about marketing.  One of our challenges has been figuring out the best way to advertise and market these programs so that migratory families know that they are available; we are always looking for ways to ensure that ALL eligible children and their families are aware of these programs, especially when they are being offered for free in their communities.</a:t>
            </a:r>
            <a:endParaRPr b="1">
              <a:solidFill>
                <a:schemeClr val="dk1"/>
              </a:solidFill>
            </a:endParaRPr>
          </a:p>
          <a:p>
            <a:pPr indent="0" lvl="0" marL="0" rtl="0" algn="l">
              <a:spcBef>
                <a:spcPts val="0"/>
              </a:spcBef>
              <a:spcAft>
                <a:spcPts val="0"/>
              </a:spcAft>
              <a:buSzPts val="1400"/>
              <a:buNone/>
            </a:pPr>
            <a:r>
              <a:t/>
            </a:r>
            <a:endParaRPr b="1">
              <a:solidFill>
                <a:schemeClr val="dk1"/>
              </a:solidFill>
            </a:endParaRPr>
          </a:p>
          <a:p>
            <a:pPr indent="0" lvl="0" marL="0" rtl="0" algn="l">
              <a:spcBef>
                <a:spcPts val="0"/>
              </a:spcBef>
              <a:spcAft>
                <a:spcPts val="0"/>
              </a:spcAft>
              <a:buSzPts val="1400"/>
              <a:buNone/>
            </a:pPr>
            <a:r>
              <a:rPr b="1" lang="en">
                <a:solidFill>
                  <a:schemeClr val="dk1"/>
                </a:solidFill>
                <a:highlight>
                  <a:srgbClr val="FFFF00"/>
                </a:highlight>
              </a:rPr>
              <a:t>Pause to ask this question and ask for verbal and chat feedback:  What marketing and advertising efforts have you found successful in sharing these resources with migratory families?</a:t>
            </a:r>
            <a:endParaRPr b="1">
              <a:solidFill>
                <a:schemeClr val="dk1"/>
              </a:solidFill>
              <a:highlight>
                <a:srgbClr val="FFFF00"/>
              </a:highlight>
            </a:endParaRPr>
          </a:p>
          <a:p>
            <a:pPr indent="0" lvl="0" marL="0" rtl="0" algn="l">
              <a:spcBef>
                <a:spcPts val="0"/>
              </a:spcBef>
              <a:spcAft>
                <a:spcPts val="0"/>
              </a:spcAft>
              <a:buSzPts val="1400"/>
              <a:buNone/>
            </a:pPr>
            <a:r>
              <a:t/>
            </a:r>
            <a:endParaRPr b="1">
              <a:solidFill>
                <a:schemeClr val="dk1"/>
              </a:solidFill>
              <a:highlight>
                <a:srgbClr val="FFFF00"/>
              </a:highlight>
            </a:endParaRPr>
          </a:p>
          <a:p>
            <a:pPr indent="0" lvl="0" marL="0" rtl="0" algn="l">
              <a:spcBef>
                <a:spcPts val="0"/>
              </a:spcBef>
              <a:spcAft>
                <a:spcPts val="0"/>
              </a:spcAft>
              <a:buSzPts val="1400"/>
              <a:buNone/>
            </a:pPr>
            <a:r>
              <a:rPr b="1" lang="en">
                <a:solidFill>
                  <a:schemeClr val="dk1"/>
                </a:solidFill>
                <a:highlight>
                  <a:srgbClr val="FFFF00"/>
                </a:highlight>
              </a:rPr>
              <a:t>**Hopefully you responded to the poll question about the most effective ways you have found to share important information with your migratory families. This could help in our efforts to market these resources.</a:t>
            </a:r>
            <a:endParaRPr b="1">
              <a:solidFill>
                <a:schemeClr val="dk1"/>
              </a:solidFill>
              <a:highlight>
                <a:srgbClr val="FFFF00"/>
              </a:highlight>
            </a:endParaRPr>
          </a:p>
          <a:p>
            <a:pPr indent="0" lvl="0" marL="0" rtl="0" algn="l">
              <a:spcBef>
                <a:spcPts val="0"/>
              </a:spcBef>
              <a:spcAft>
                <a:spcPts val="0"/>
              </a:spcAft>
              <a:buSzPts val="1400"/>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In a moment, we are going to take an in-depth look at everything available on the TMEP portal. For now, we want to show you the Migrant Education Marketing Materials webpage and where the marketing resources are housed. We will show you the specifics of how to access this webpage when we get into the portal in a few minutes.</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To market these resources, there are brochures available in both English and Spanish that can be printed by MEP staff to be shared with parents of eligible children, or sent via email or text.  This brochure provides information about Project SMART and A Bright Beginning and it also includes information about the Education Resources portal. SHOW THE B&amp;W brochure. </a:t>
            </a:r>
            <a:endParaRPr b="1">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  *click Brochure to show</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If you would like more information about the Education Resources portal, you can attend any of our sessions titled: Digital Resources to Support Migratory Parents and Families. The Education Resources portal is one of several resources shared during those sessions.</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We have also developed several short videos in both English and Spanish that market the programs shared with you today.  Our hope is that ESC and district MEP staff will share links to the videos with their parents. </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The videos for A Bright Beginning and Project SMART are available in both English and Spanish.  They are also specific to the type of program being offered in your area.  Some programs are delivered in a school or other physical location where multiple children attend at the same time and this is what is called:  Center-based.  Other programs are delivered by sending an instructor to the child’s home which is considered Home-based.  The type of program offered in a district or community depends on the specific needs in that area, the number of children being serviced, availability of instructors, etc.</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rPr>
              <a:t>The different types of marketing videos were created so that you are able to show parents and families the video that represents the type of instruction offered in their district.</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rPr b="1" lang="en">
                <a:solidFill>
                  <a:schemeClr val="dk1"/>
                </a:solidFill>
                <a:highlight>
                  <a:srgbClr val="FFFF00"/>
                </a:highlight>
              </a:rPr>
              <a:t>Here’s an example of the marketing video for the A Bright Beginning for Home-based programs. (video is about 2 ½ minutes)</a:t>
            </a:r>
            <a:endParaRPr b="1">
              <a:solidFill>
                <a:schemeClr val="dk1"/>
              </a:solidFill>
              <a:highlight>
                <a:srgbClr val="FFFF00"/>
              </a:highlight>
            </a:endParaRPr>
          </a:p>
          <a:p>
            <a:pPr indent="0" lvl="0" marL="0" rtl="0" algn="l">
              <a:spcBef>
                <a:spcPts val="0"/>
              </a:spcBef>
              <a:spcAft>
                <a:spcPts val="0"/>
              </a:spcAft>
              <a:buClr>
                <a:schemeClr val="dk1"/>
              </a:buClr>
              <a:buSzPts val="1400"/>
              <a:buFont typeface="Arial"/>
              <a:buNone/>
            </a:pPr>
            <a:r>
              <a:t/>
            </a:r>
            <a:endParaRPr b="1">
              <a:solidFill>
                <a:schemeClr val="dk1"/>
              </a:solidFill>
              <a:highlight>
                <a:srgbClr val="FFFF00"/>
              </a:highlight>
            </a:endParaRPr>
          </a:p>
          <a:p>
            <a:pPr indent="0" lvl="0" marL="0" rtl="0" algn="l">
              <a:spcBef>
                <a:spcPts val="0"/>
              </a:spcBef>
              <a:spcAft>
                <a:spcPts val="0"/>
              </a:spcAft>
              <a:buClr>
                <a:schemeClr val="dk1"/>
              </a:buClr>
              <a:buSzPts val="1400"/>
              <a:buFont typeface="Arial"/>
              <a:buNone/>
            </a:pPr>
            <a:r>
              <a:rPr b="1" lang="en" u="sng">
                <a:solidFill>
                  <a:schemeClr val="hlink"/>
                </a:solidFill>
                <a:highlight>
                  <a:srgbClr val="FFFF00"/>
                </a:highlight>
                <a:hlinkClick r:id="rId2"/>
              </a:rPr>
              <a:t>https://tetnvideo.hosted.panopto.com/Panopto/Pages/Viewer.aspx?id=7be19ae2-3431-4bb7-93c4-ae6a018458dc</a:t>
            </a:r>
            <a:endParaRPr b="1">
              <a:solidFill>
                <a:schemeClr val="dk1"/>
              </a:solidFill>
              <a:highlight>
                <a:srgbClr val="FFFF00"/>
              </a:highlight>
            </a:endParaRPr>
          </a:p>
          <a:p>
            <a:pPr indent="0" lvl="0" marL="0" rtl="0" algn="l">
              <a:spcBef>
                <a:spcPts val="0"/>
              </a:spcBef>
              <a:spcAft>
                <a:spcPts val="0"/>
              </a:spcAft>
              <a:buClr>
                <a:schemeClr val="dk1"/>
              </a:buClr>
              <a:buSzPts val="1400"/>
              <a:buFont typeface="Arial"/>
              <a:buNone/>
            </a:pPr>
            <a:r>
              <a:t/>
            </a:r>
            <a:endParaRPr b="1">
              <a:solidFill>
                <a:schemeClr val="dk1"/>
              </a:solidFill>
              <a:highlight>
                <a:srgbClr val="FFFF00"/>
              </a:highlight>
            </a:endParaRPr>
          </a:p>
          <a:p>
            <a:pPr indent="0" lvl="0" marL="0" rtl="0" algn="l">
              <a:spcBef>
                <a:spcPts val="0"/>
              </a:spcBef>
              <a:spcAft>
                <a:spcPts val="0"/>
              </a:spcAft>
              <a:buClr>
                <a:schemeClr val="dk1"/>
              </a:buClr>
              <a:buSzPts val="1400"/>
              <a:buFont typeface="Arial"/>
              <a:buNone/>
            </a:pPr>
            <a:r>
              <a:t/>
            </a:r>
            <a:endParaRPr b="1">
              <a:solidFill>
                <a:schemeClr val="dk1"/>
              </a:solidFill>
              <a:highlight>
                <a:srgbClr val="FFFF00"/>
              </a:highlight>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t/>
            </a:r>
            <a:endParaRPr b="1">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p:txBody>
      </p:sp>
      <p:sp>
        <p:nvSpPr>
          <p:cNvPr id="319" name="Google Shape;319;gb9782e3765_0_0: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76db94c68d_0_140: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176db94c68d_0_140: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Educators who will implement these resources with migratory students will need to be trained by their respective ESC MEP staff on how to utilize and access the resources before they can actually implement these programs. During these trainings, an access code is provided that allows educators to log in to the portals where all of the resources are housed. There is no license or subscription needed.</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Although the curriculum, lessons, and other resources associated with these programs are available for free, there are some initial costs associated with both the ABB and PS programs: there are books to purchase that correlate with the lessons, and materials to print. Other costs associated with ABB and PS include staff time: Districts will need to hire teachers, paraprofessionals, or tutors to deliver the instruction of the ABB or Project SMART program. </a:t>
            </a:r>
            <a:endParaRPr b="1">
              <a:solidFill>
                <a:schemeClr val="dk1"/>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solidFill>
                <a:schemeClr val="dk1"/>
              </a:solidFill>
            </a:endParaRPr>
          </a:p>
        </p:txBody>
      </p:sp>
      <p:sp>
        <p:nvSpPr>
          <p:cNvPr id="329" name="Google Shape;329;g176db94c68d_0_140: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76db94c68d_0_170: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176db94c68d_0_170: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t>Say:</a:t>
            </a:r>
            <a:endParaRPr/>
          </a:p>
          <a:p>
            <a:pPr indent="0" lvl="0" marL="0" rtl="0" algn="l">
              <a:lnSpc>
                <a:spcPct val="100000"/>
              </a:lnSpc>
              <a:spcBef>
                <a:spcPts val="0"/>
              </a:spcBef>
              <a:spcAft>
                <a:spcPts val="0"/>
              </a:spcAft>
              <a:buSzPts val="1400"/>
              <a:buNone/>
            </a:pPr>
            <a:r>
              <a:rPr b="1" lang="en"/>
              <a:t>That concludes our session for today. We appreciate the time you have given us to share this information on the programs and resources being developed for migratory children and parents.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
              <a:t>We will remain here in our meeting for a few minutes, in case anyone has any questions or comments. Thank you!</a:t>
            </a:r>
            <a:endParaRPr b="1"/>
          </a:p>
        </p:txBody>
      </p:sp>
      <p:sp>
        <p:nvSpPr>
          <p:cNvPr id="344" name="Google Shape;344;g176db94c68d_0_170: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76db94c68d_0_157: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176db94c68d_0_157: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latin typeface="Open Sans"/>
                <a:ea typeface="Open Sans"/>
                <a:cs typeface="Open Sans"/>
                <a:sym typeface="Open Sans"/>
              </a:rPr>
              <a:t>Ending Slide</a:t>
            </a:r>
            <a:endParaRPr/>
          </a:p>
        </p:txBody>
      </p:sp>
      <p:sp>
        <p:nvSpPr>
          <p:cNvPr id="354" name="Google Shape;354;g176db94c68d_0_157: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76db94c68d_0_9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76db94c68d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all have our “why” and what makes us love this work.  This is mine.  I come from migrant workers. This photo of my family, the young man at the bottom is my dad.  This is one of the many journeys the family took to find work.  I think about this photo and my dad when working on resources like ABB and Project SMART.  I think about how many other Texas migratory students are still living this story and how they could benefit from the resources we are </a:t>
            </a:r>
            <a:r>
              <a:rPr lang="en"/>
              <a:t>developing</a:t>
            </a:r>
            <a:r>
              <a:rPr lang="en"/>
              <a:t> and continually updating and enhancing.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758fee2853_2_10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758fee2853_2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758fee2853_2_0: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1758fee2853_2_0: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t/>
            </a:r>
            <a:endParaRPr/>
          </a:p>
        </p:txBody>
      </p:sp>
      <p:sp>
        <p:nvSpPr>
          <p:cNvPr id="373" name="Google Shape;373;g1758fee2853_2_0: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758fee2853_2_10: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g1758fee2853_2_10: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t/>
            </a:r>
            <a:endParaRPr/>
          </a:p>
        </p:txBody>
      </p:sp>
      <p:sp>
        <p:nvSpPr>
          <p:cNvPr id="384" name="Google Shape;384;g1758fee2853_2_10: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758fee2853_2_20: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g1758fee2853_2_20: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t/>
            </a:r>
            <a:endParaRPr/>
          </a:p>
        </p:txBody>
      </p:sp>
      <p:sp>
        <p:nvSpPr>
          <p:cNvPr id="395" name="Google Shape;395;g1758fee2853_2_20: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758fee2853_2_30: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1758fee2853_2_30: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t/>
            </a:r>
            <a:endParaRPr/>
          </a:p>
        </p:txBody>
      </p:sp>
      <p:sp>
        <p:nvSpPr>
          <p:cNvPr id="406" name="Google Shape;406;g1758fee2853_2_30: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758fee2853_2_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758fee2853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latin typeface="Open Sans"/>
              <a:ea typeface="Open Sans"/>
              <a:cs typeface="Open Sans"/>
              <a:sym typeface="Open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758fee2853_2_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758fee2853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latin typeface="Open Sans"/>
              <a:ea typeface="Open Sans"/>
              <a:cs typeface="Open Sans"/>
              <a:sym typeface="Open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758fee2853_2_6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758fee2853_2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latin typeface="Open Sans"/>
              <a:ea typeface="Open Sans"/>
              <a:cs typeface="Open Sans"/>
              <a:sym typeface="Open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758fee2853_2_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758fee2853_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latin typeface="Open Sans"/>
              <a:ea typeface="Open Sans"/>
              <a:cs typeface="Open Sans"/>
              <a:sym typeface="Open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758fee2853_2_84:notes"/>
          <p:cNvSpPr/>
          <p:nvPr>
            <p:ph idx="2" type="sldImg"/>
          </p:nvPr>
        </p:nvSpPr>
        <p:spPr>
          <a:xfrm>
            <a:off x="1156421"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g1758fee2853_2_84:notes"/>
          <p:cNvSpPr txBox="1"/>
          <p:nvPr>
            <p:ph idx="1" type="body"/>
          </p:nvPr>
        </p:nvSpPr>
        <p:spPr>
          <a:xfrm>
            <a:off x="685800" y="4343401"/>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457" name="Google Shape;457;g1758fee2853_2_84: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b6fb067419_0_591:notes"/>
          <p:cNvSpPr/>
          <p:nvPr>
            <p:ph idx="2" type="sldImg"/>
          </p:nvPr>
        </p:nvSpPr>
        <p:spPr>
          <a:xfrm>
            <a:off x="1384312" y="1143000"/>
            <a:ext cx="40893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b6fb067419_0_591: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latin typeface="Open Sans"/>
                <a:ea typeface="Open Sans"/>
                <a:cs typeface="Open Sans"/>
                <a:sym typeface="Open Sans"/>
              </a:rPr>
              <a:t>Say:</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We have three goals for our time together today.</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I’ll provide a brief overview of each resource which explains the purpose and the components of each resource or program. I’ll provide information about how staff and/or parents of migratory children can access the resource.</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latin typeface="Open Sans"/>
                <a:ea typeface="Open Sans"/>
                <a:cs typeface="Open Sans"/>
                <a:sym typeface="Open Sans"/>
              </a:rPr>
              <a:t>I also will be sharing some of the informational/marketing materials available to encourage migratory children and parents to use the resource.</a:t>
            </a:r>
            <a:endParaRPr b="1">
              <a:latin typeface="Open Sans"/>
              <a:ea typeface="Open Sans"/>
              <a:cs typeface="Open Sans"/>
              <a:sym typeface="Open Sans"/>
            </a:endParaRPr>
          </a:p>
        </p:txBody>
      </p:sp>
      <p:sp>
        <p:nvSpPr>
          <p:cNvPr id="194" name="Google Shape;194;gb6fb067419_0_591: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758fee2853_2_89:notes"/>
          <p:cNvSpPr/>
          <p:nvPr>
            <p:ph idx="2" type="sldImg"/>
          </p:nvPr>
        </p:nvSpPr>
        <p:spPr>
          <a:xfrm>
            <a:off x="1156421"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g1758fee2853_2_89:notes"/>
          <p:cNvSpPr txBox="1"/>
          <p:nvPr>
            <p:ph idx="1" type="body"/>
          </p:nvPr>
        </p:nvSpPr>
        <p:spPr>
          <a:xfrm>
            <a:off x="685800" y="4343401"/>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463" name="Google Shape;463;g1758fee2853_2_89: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758fee2853_2_94:notes"/>
          <p:cNvSpPr/>
          <p:nvPr>
            <p:ph idx="2" type="sldImg"/>
          </p:nvPr>
        </p:nvSpPr>
        <p:spPr>
          <a:xfrm>
            <a:off x="1156421"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1758fee2853_2_94:notes"/>
          <p:cNvSpPr txBox="1"/>
          <p:nvPr>
            <p:ph idx="1" type="body"/>
          </p:nvPr>
        </p:nvSpPr>
        <p:spPr>
          <a:xfrm>
            <a:off x="685800" y="4343401"/>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469" name="Google Shape;469;g1758fee2853_2_94: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758fee2853_2_99:notes"/>
          <p:cNvSpPr/>
          <p:nvPr>
            <p:ph idx="2" type="sldImg"/>
          </p:nvPr>
        </p:nvSpPr>
        <p:spPr>
          <a:xfrm>
            <a:off x="1156421"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1758fee2853_2_99:notes"/>
          <p:cNvSpPr txBox="1"/>
          <p:nvPr>
            <p:ph idx="1" type="body"/>
          </p:nvPr>
        </p:nvSpPr>
        <p:spPr>
          <a:xfrm>
            <a:off x="685800" y="4343401"/>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475" name="Google Shape;475;g1758fee2853_2_99: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76db94c68d_0_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76db94c68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b="1" lang="en">
                <a:solidFill>
                  <a:schemeClr val="dk1"/>
                </a:solidFill>
                <a:latin typeface="Open Sans"/>
                <a:ea typeface="Open Sans"/>
                <a:cs typeface="Open Sans"/>
                <a:sym typeface="Open Sans"/>
              </a:rPr>
              <a:t>The purpose of this portal is to provide educators, MEP staff, and parents of migratory children with access to a suite of resources and tools that support and improve the academic outcomes of migratory children.  This portal is constantly evolving with the goal of making it as comprehensive and easily accessible as possible.  All of the programs, resources, and tools created specifically for use with Texas migratory children are linked from this portal, as well as, other additional outside resources that support the ultimate goal of improving academic outcomes for migratory children.  There is no cost associated with this portal and no account creation is needed.  Users simply visit the website to find information and links that support Texas migratory children and their families.  We will take a closer look at this portal later in the presentation.</a:t>
            </a:r>
            <a:endParaRPr b="1">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2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Go to the </a:t>
            </a:r>
            <a:r>
              <a:rPr lang="en" sz="1200">
                <a:solidFill>
                  <a:schemeClr val="dk1"/>
                </a:solidFill>
                <a:latin typeface="Open Sans"/>
                <a:ea typeface="Open Sans"/>
                <a:cs typeface="Open Sans"/>
                <a:sym typeface="Open Sans"/>
              </a:rPr>
              <a:t>portal and show them the different places to go on the portal and how they can:</a:t>
            </a:r>
            <a:endParaRPr sz="1200">
              <a:solidFill>
                <a:schemeClr val="dk1"/>
              </a:solidFill>
              <a:latin typeface="Open Sans"/>
              <a:ea typeface="Open Sans"/>
              <a:cs typeface="Open Sans"/>
              <a:sym typeface="Open Sans"/>
            </a:endParaRPr>
          </a:p>
          <a:p>
            <a:pPr indent="-304800" lvl="0" marL="457200" rtl="0" algn="l">
              <a:lnSpc>
                <a:spcPct val="100000"/>
              </a:lnSpc>
              <a:spcBef>
                <a:spcPts val="160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Subscribe</a:t>
            </a:r>
            <a:endParaRPr sz="1200">
              <a:solidFill>
                <a:schemeClr val="dk1"/>
              </a:solidFill>
              <a:latin typeface="Open Sans"/>
              <a:ea typeface="Open Sans"/>
              <a:cs typeface="Open Sans"/>
              <a:sym typeface="Open Sans"/>
            </a:endParaRPr>
          </a:p>
          <a:p>
            <a:pPr indent="-304800" lvl="0" marL="4572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Get to ABB</a:t>
            </a:r>
            <a:endParaRPr sz="1200">
              <a:solidFill>
                <a:schemeClr val="dk1"/>
              </a:solidFill>
              <a:latin typeface="Open Sans"/>
              <a:ea typeface="Open Sans"/>
              <a:cs typeface="Open Sans"/>
              <a:sym typeface="Open Sans"/>
            </a:endParaRPr>
          </a:p>
          <a:p>
            <a:pPr indent="-304800" lvl="0" marL="4572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Get to ProjectSMART</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SLIDES_API544985615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SLIDES_API54498561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Say:</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b="1" lang="en" sz="1200">
                <a:latin typeface="Open Sans"/>
                <a:ea typeface="Open Sans"/>
                <a:cs typeface="Open Sans"/>
                <a:sym typeface="Open Sans"/>
              </a:rPr>
              <a:t>Before we start talking about A Bright Beginning, we want to know how familiar you are with this program.  Go to the corner that best describes your experience:</a:t>
            </a:r>
            <a:endParaRPr b="1"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b="1" lang="en" sz="1200">
                <a:latin typeface="Open Sans"/>
                <a:ea typeface="Open Sans"/>
                <a:cs typeface="Open Sans"/>
                <a:sym typeface="Open Sans"/>
              </a:rPr>
              <a:t>I know the name, but that is it</a:t>
            </a:r>
            <a:endParaRPr b="1"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b="1" lang="en" sz="1200">
                <a:latin typeface="Open Sans"/>
                <a:ea typeface="Open Sans"/>
                <a:cs typeface="Open Sans"/>
                <a:sym typeface="Open Sans"/>
              </a:rPr>
              <a:t>I know the program, and I have used the program</a:t>
            </a:r>
            <a:endParaRPr b="1"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b="1" lang="en" sz="1200">
                <a:latin typeface="Open Sans"/>
                <a:ea typeface="Open Sans"/>
                <a:cs typeface="Open Sans"/>
                <a:sym typeface="Open Sans"/>
              </a:rPr>
              <a:t>I could teach someone the program</a:t>
            </a:r>
            <a:endParaRPr b="1"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b="1" lang="en" sz="1200">
                <a:latin typeface="Open Sans"/>
                <a:ea typeface="Open Sans"/>
                <a:cs typeface="Open Sans"/>
                <a:sym typeface="Open Sans"/>
              </a:rPr>
              <a:t>I don’t know anything about this program</a:t>
            </a:r>
            <a:endParaRPr b="1" sz="1200">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Before you go back to your seat, write down 1 </a:t>
            </a:r>
            <a:r>
              <a:rPr b="1" lang="en"/>
              <a:t>burning</a:t>
            </a:r>
            <a:r>
              <a:rPr b="1" lang="en"/>
              <a:t> question you have about this program and post it on the sign.  Once you’ve finished, please have a seat.  Thank you for your participation, let’s get into the A Bright Beginning program.</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76db94c68d_0_5:notes"/>
          <p:cNvSpPr/>
          <p:nvPr>
            <p:ph idx="2" type="sldImg"/>
          </p:nvPr>
        </p:nvSpPr>
        <p:spPr>
          <a:xfrm>
            <a:off x="1156421"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176db94c68d_0_5:notes"/>
          <p:cNvSpPr txBox="1"/>
          <p:nvPr>
            <p:ph idx="1" type="body"/>
          </p:nvPr>
        </p:nvSpPr>
        <p:spPr>
          <a:xfrm>
            <a:off x="686116" y="4343717"/>
            <a:ext cx="5485800" cy="4113600"/>
          </a:xfrm>
          <a:prstGeom prst="rect">
            <a:avLst/>
          </a:prstGeom>
          <a:noFill/>
          <a:ln>
            <a:noFill/>
          </a:ln>
        </p:spPr>
        <p:txBody>
          <a:bodyPr anchorCtr="0" anchor="t" bIns="45200" lIns="90425" spcFirstLastPara="1" rIns="90425" wrap="square" tIns="45200">
            <a:noAutofit/>
          </a:bodyPr>
          <a:lstStyle/>
          <a:p>
            <a:pPr indent="0" lvl="0" marL="0" rtl="0" algn="l">
              <a:lnSpc>
                <a:spcPct val="100000"/>
              </a:lnSpc>
              <a:spcBef>
                <a:spcPts val="0"/>
              </a:spcBef>
              <a:spcAft>
                <a:spcPts val="0"/>
              </a:spcAft>
              <a:buSzPts val="1200"/>
              <a:buNone/>
            </a:pPr>
            <a:r>
              <a:rPr lang="en">
                <a:latin typeface="Open Sans"/>
                <a:ea typeface="Open Sans"/>
                <a:cs typeface="Open Sans"/>
                <a:sym typeface="Open Sans"/>
              </a:rPr>
              <a:t>Say: </a:t>
            </a:r>
            <a:endParaRPr>
              <a:latin typeface="Open Sans"/>
              <a:ea typeface="Open Sans"/>
              <a:cs typeface="Open Sans"/>
              <a:sym typeface="Open Sans"/>
            </a:endParaRPr>
          </a:p>
          <a:p>
            <a:pPr indent="0" lvl="0" marL="0" rtl="0" algn="l">
              <a:lnSpc>
                <a:spcPct val="100000"/>
              </a:lnSpc>
              <a:spcBef>
                <a:spcPts val="0"/>
              </a:spcBef>
              <a:spcAft>
                <a:spcPts val="0"/>
              </a:spcAft>
              <a:buSzPts val="1200"/>
              <a:buNone/>
            </a:pPr>
            <a:r>
              <a:t/>
            </a:r>
            <a:endParaRPr b="1">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rPr b="1" lang="en">
                <a:latin typeface="Open Sans"/>
                <a:ea typeface="Open Sans"/>
                <a:cs typeface="Open Sans"/>
                <a:sym typeface="Open Sans"/>
              </a:rPr>
              <a:t>What is the resource? </a:t>
            </a:r>
            <a:endParaRPr>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rPr b="1" lang="en">
                <a:latin typeface="Open Sans"/>
                <a:ea typeface="Open Sans"/>
                <a:cs typeface="Open Sans"/>
                <a:sym typeface="Open Sans"/>
              </a:rPr>
              <a:t>A Bright Beginning is an early literacy program for three- and four-year old children in the Texas migrant education program.</a:t>
            </a:r>
            <a:endParaRPr b="1">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400"/>
              <a:buFont typeface="Arial"/>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200"/>
              <a:buNone/>
            </a:pPr>
            <a:r>
              <a:rPr b="1" lang="en">
                <a:latin typeface="Open Sans"/>
                <a:ea typeface="Open Sans"/>
                <a:cs typeface="Open Sans"/>
                <a:sym typeface="Open Sans"/>
              </a:rPr>
              <a:t>The purpose of A Bright Beginning is to build the early literacy skills of migratory children and to involve parents in the education of their children. </a:t>
            </a:r>
            <a:endParaRPr b="1">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t/>
            </a:r>
            <a:endParaRPr b="1">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400"/>
              <a:buFont typeface="Arial"/>
              <a:buNone/>
            </a:pPr>
            <a:r>
              <a:rPr b="1" lang="en">
                <a:latin typeface="Open Sans"/>
                <a:ea typeface="Open Sans"/>
                <a:cs typeface="Open Sans"/>
                <a:sym typeface="Open Sans"/>
              </a:rPr>
              <a:t>The goal for children who participate in this program is to develop the pre-reading skills necessary to be successful in kindergarten. The goal for parents who participate in the home-based version of this program is to learn the strategies they need to support their child’s oral language development and to help develop early literacy skills. </a:t>
            </a:r>
            <a:endParaRPr b="1">
              <a:latin typeface="Open Sans"/>
              <a:ea typeface="Open Sans"/>
              <a:cs typeface="Open Sans"/>
              <a:sym typeface="Open Sans"/>
            </a:endParaRPr>
          </a:p>
        </p:txBody>
      </p:sp>
      <p:sp>
        <p:nvSpPr>
          <p:cNvPr id="231" name="Google Shape;231;g176db94c68d_0_5:notes"/>
          <p:cNvSpPr txBox="1"/>
          <p:nvPr>
            <p:ph idx="12" type="sldNum"/>
          </p:nvPr>
        </p:nvSpPr>
        <p:spPr>
          <a:xfrm>
            <a:off x="3884317" y="8685857"/>
            <a:ext cx="2972100" cy="456600"/>
          </a:xfrm>
          <a:prstGeom prst="rect">
            <a:avLst/>
          </a:prstGeom>
          <a:noFill/>
          <a:ln>
            <a:noFill/>
          </a:ln>
        </p:spPr>
        <p:txBody>
          <a:bodyPr anchorCtr="0" anchor="b" bIns="45200" lIns="90425" spcFirstLastPara="1" rIns="90425" wrap="square" tIns="4520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76db94c68d_0_14:notes"/>
          <p:cNvSpPr/>
          <p:nvPr>
            <p:ph idx="2" type="sldImg"/>
          </p:nvPr>
        </p:nvSpPr>
        <p:spPr>
          <a:xfrm>
            <a:off x="1156421"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176db94c68d_0_14:notes"/>
          <p:cNvSpPr txBox="1"/>
          <p:nvPr>
            <p:ph idx="1" type="body"/>
          </p:nvPr>
        </p:nvSpPr>
        <p:spPr>
          <a:xfrm>
            <a:off x="686116" y="4343717"/>
            <a:ext cx="5485800" cy="4113600"/>
          </a:xfrm>
          <a:prstGeom prst="rect">
            <a:avLst/>
          </a:prstGeom>
          <a:noFill/>
          <a:ln>
            <a:noFill/>
          </a:ln>
        </p:spPr>
        <p:txBody>
          <a:bodyPr anchorCtr="0" anchor="t" bIns="45200" lIns="90425" spcFirstLastPara="1" rIns="90425" wrap="square" tIns="45200">
            <a:noAutofit/>
          </a:bodyPr>
          <a:lstStyle/>
          <a:p>
            <a:pPr indent="0" lvl="0" marL="0" rtl="0" algn="l">
              <a:lnSpc>
                <a:spcPct val="100000"/>
              </a:lnSpc>
              <a:spcBef>
                <a:spcPts val="0"/>
              </a:spcBef>
              <a:spcAft>
                <a:spcPts val="0"/>
              </a:spcAft>
              <a:buSzPts val="1400"/>
              <a:buNone/>
            </a:pPr>
            <a:r>
              <a:rPr lang="en">
                <a:solidFill>
                  <a:srgbClr val="000000"/>
                </a:solidFill>
                <a:latin typeface="Open Sans"/>
                <a:ea typeface="Open Sans"/>
                <a:cs typeface="Open Sans"/>
                <a:sym typeface="Open Sans"/>
              </a:rPr>
              <a:t>Say: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solidFill>
                  <a:srgbClr val="000000"/>
                </a:solidFill>
                <a:latin typeface="Open Sans"/>
                <a:ea typeface="Open Sans"/>
                <a:cs typeface="Open Sans"/>
                <a:sym typeface="Open Sans"/>
              </a:rPr>
              <a:t>All components are aligned to the Texas Prekindergarten Guidelines and offere</a:t>
            </a:r>
            <a:r>
              <a:rPr b="1" lang="en">
                <a:latin typeface="Open Sans"/>
                <a:ea typeface="Open Sans"/>
                <a:cs typeface="Open Sans"/>
                <a:sym typeface="Open Sans"/>
              </a:rPr>
              <a:t>d in English and Spanish</a:t>
            </a:r>
            <a:r>
              <a:rPr b="1" lang="en">
                <a:solidFill>
                  <a:srgbClr val="000000"/>
                </a:solidFill>
                <a:latin typeface="Open Sans"/>
                <a:ea typeface="Open Sans"/>
                <a:cs typeface="Open Sans"/>
                <a:sym typeface="Open Sans"/>
              </a:rPr>
              <a:t>.</a:t>
            </a:r>
            <a:endParaRPr b="1">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solidFill>
                  <a:srgbClr val="000000"/>
                </a:solidFill>
                <a:latin typeface="Open Sans"/>
                <a:ea typeface="Open Sans"/>
                <a:cs typeface="Open Sans"/>
                <a:sym typeface="Open Sans"/>
              </a:rPr>
              <a:t>A Bright Beginning can be offered as a center-based program (where multiple children attend at a school or other site).  It can also be offered as a home-based program (where instructors teach the lessons in the children’s homes with participation of the parent).</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spcBef>
                <a:spcPts val="0"/>
              </a:spcBef>
              <a:spcAft>
                <a:spcPts val="0"/>
              </a:spcAft>
              <a:buSzPts val="1200"/>
              <a:buNone/>
            </a:pPr>
            <a:r>
              <a:rPr b="1" lang="en">
                <a:solidFill>
                  <a:schemeClr val="dk1"/>
                </a:solidFill>
                <a:latin typeface="Open Sans"/>
                <a:ea typeface="Open Sans"/>
                <a:cs typeface="Open Sans"/>
                <a:sym typeface="Open Sans"/>
              </a:rPr>
              <a:t>Let’s go to the ABB site so you can see all the components available (Linked on ICON - </a:t>
            </a:r>
            <a:r>
              <a:rPr b="1" lang="en" u="sng">
                <a:solidFill>
                  <a:srgbClr val="0000FF"/>
                </a:solidFill>
                <a:latin typeface="Open Sans"/>
                <a:ea typeface="Open Sans"/>
                <a:cs typeface="Open Sans"/>
                <a:sym typeface="Open Sans"/>
                <a:hlinkClick r:id="rId2">
                  <a:extLst>
                    <a:ext uri="{A12FA001-AC4F-418D-AE19-62706E023703}">
                      <ahyp:hlinkClr val="tx"/>
                    </a:ext>
                  </a:extLst>
                </a:hlinkClick>
              </a:rPr>
              <a:t>abrightbeginning.net</a:t>
            </a:r>
            <a:r>
              <a:rPr b="1" lang="en">
                <a:latin typeface="Open Sans"/>
                <a:ea typeface="Open Sans"/>
                <a:cs typeface="Open Sans"/>
                <a:sym typeface="Open Sans"/>
              </a:rPr>
              <a:t>)</a:t>
            </a:r>
            <a:endParaRPr b="1">
              <a:latin typeface="Open Sans"/>
              <a:ea typeface="Open Sans"/>
              <a:cs typeface="Open Sans"/>
              <a:sym typeface="Open Sans"/>
            </a:endParaRPr>
          </a:p>
          <a:p>
            <a:pPr indent="0" lvl="0" marL="0" rtl="0" algn="l">
              <a:spcBef>
                <a:spcPts val="0"/>
              </a:spcBef>
              <a:spcAft>
                <a:spcPts val="0"/>
              </a:spcAft>
              <a:buSzPts val="1200"/>
              <a:buNone/>
            </a:pPr>
            <a:r>
              <a:t/>
            </a:r>
            <a:endParaRPr b="1">
              <a:latin typeface="Open Sans"/>
              <a:ea typeface="Open Sans"/>
              <a:cs typeface="Open Sans"/>
              <a:sym typeface="Open Sans"/>
            </a:endParaRPr>
          </a:p>
          <a:p>
            <a:pPr indent="0" lvl="0" marL="0" rtl="0" algn="l">
              <a:spcBef>
                <a:spcPts val="0"/>
              </a:spcBef>
              <a:spcAft>
                <a:spcPts val="0"/>
              </a:spcAft>
              <a:buSzPts val="1200"/>
              <a:buNone/>
            </a:pPr>
            <a:r>
              <a:rPr lang="en">
                <a:latin typeface="Open Sans"/>
                <a:ea typeface="Open Sans"/>
                <a:cs typeface="Open Sans"/>
                <a:sym typeface="Open Sans"/>
              </a:rPr>
              <a:t>Open the following to show examples:</a:t>
            </a:r>
            <a:endParaRPr>
              <a:latin typeface="Open Sans"/>
              <a:ea typeface="Open Sans"/>
              <a:cs typeface="Open Sans"/>
              <a:sym typeface="Open Sans"/>
            </a:endParaRPr>
          </a:p>
          <a:p>
            <a:pPr indent="0" lvl="0" marL="0" rtl="0" algn="l">
              <a:spcBef>
                <a:spcPts val="0"/>
              </a:spcBef>
              <a:spcAft>
                <a:spcPts val="0"/>
              </a:spcAft>
              <a:buSzPts val="1200"/>
              <a:buNone/>
            </a:pPr>
            <a:r>
              <a:t/>
            </a:r>
            <a:endParaRPr b="1">
              <a:latin typeface="Open Sans"/>
              <a:ea typeface="Open Sans"/>
              <a:cs typeface="Open Sans"/>
              <a:sym typeface="Open Sans"/>
            </a:endParaRPr>
          </a:p>
          <a:p>
            <a:pPr indent="-298450" lvl="0" marL="457200" rtl="0" algn="l">
              <a:spcBef>
                <a:spcPts val="0"/>
              </a:spcBef>
              <a:spcAft>
                <a:spcPts val="0"/>
              </a:spcAft>
              <a:buSzPts val="1100"/>
              <a:buFont typeface="Open Sans"/>
              <a:buChar char="●"/>
            </a:pPr>
            <a:r>
              <a:rPr b="1" lang="en">
                <a:latin typeface="Open Sans"/>
                <a:ea typeface="Open Sans"/>
                <a:cs typeface="Open Sans"/>
                <a:sym typeface="Open Sans"/>
              </a:rPr>
              <a:t>Educator Home-based tab:  My Health Home-based (Revised)      </a:t>
            </a:r>
            <a:r>
              <a:rPr lang="en">
                <a:latin typeface="Open Sans"/>
                <a:ea typeface="Open Sans"/>
                <a:cs typeface="Open Sans"/>
                <a:sym typeface="Open Sans"/>
              </a:rPr>
              <a:t>Scroll through to just show a few pages of how the unit is set up</a:t>
            </a:r>
            <a:endParaRPr>
              <a:latin typeface="Open Sans"/>
              <a:ea typeface="Open Sans"/>
              <a:cs typeface="Open Sans"/>
              <a:sym typeface="Open Sans"/>
            </a:endParaRPr>
          </a:p>
          <a:p>
            <a:pPr indent="-298450" lvl="0" marL="457200" rtl="0" algn="l">
              <a:spcBef>
                <a:spcPts val="0"/>
              </a:spcBef>
              <a:spcAft>
                <a:spcPts val="0"/>
              </a:spcAft>
              <a:buSzPts val="1100"/>
              <a:buFont typeface="Open Sans"/>
              <a:buChar char="●"/>
            </a:pPr>
            <a:r>
              <a:rPr b="1" lang="en">
                <a:latin typeface="Open Sans"/>
                <a:ea typeface="Open Sans"/>
                <a:cs typeface="Open Sans"/>
                <a:sym typeface="Open Sans"/>
              </a:rPr>
              <a:t>Educator Home-based tab: Tip Sheet: HB Developing Oral Language     </a:t>
            </a:r>
            <a:r>
              <a:rPr lang="en">
                <a:latin typeface="Open Sans"/>
                <a:ea typeface="Open Sans"/>
                <a:cs typeface="Open Sans"/>
                <a:sym typeface="Open Sans"/>
              </a:rPr>
              <a:t>Scroll through to show the length of the tip sheet &amp; </a:t>
            </a:r>
            <a:r>
              <a:rPr b="1" lang="en">
                <a:latin typeface="Open Sans"/>
                <a:ea typeface="Open Sans"/>
                <a:cs typeface="Open Sans"/>
                <a:sym typeface="Open Sans"/>
              </a:rPr>
              <a:t>play the video link</a:t>
            </a:r>
            <a:r>
              <a:rPr lang="en">
                <a:latin typeface="Open Sans"/>
                <a:ea typeface="Open Sans"/>
                <a:cs typeface="Open Sans"/>
                <a:sym typeface="Open Sans"/>
              </a:rPr>
              <a:t> (2:08 min)</a:t>
            </a:r>
            <a:endParaRPr>
              <a:latin typeface="Open Sans"/>
              <a:ea typeface="Open Sans"/>
              <a:cs typeface="Open Sans"/>
              <a:sym typeface="Open Sans"/>
            </a:endParaRPr>
          </a:p>
          <a:p>
            <a:pPr indent="-298450" lvl="0" marL="457200" rtl="0" algn="l">
              <a:spcBef>
                <a:spcPts val="0"/>
              </a:spcBef>
              <a:spcAft>
                <a:spcPts val="0"/>
              </a:spcAft>
              <a:buSzPts val="1100"/>
              <a:buFont typeface="Open Sans"/>
              <a:buChar char="●"/>
            </a:pPr>
            <a:r>
              <a:rPr b="1" lang="en">
                <a:latin typeface="Open Sans"/>
                <a:ea typeface="Open Sans"/>
                <a:cs typeface="Open Sans"/>
                <a:sym typeface="Open Sans"/>
              </a:rPr>
              <a:t>Educator Home-based tab: Mini-Lessons:  Mathematics:  HB Adding to Taking Away </a:t>
            </a:r>
            <a:r>
              <a:rPr lang="en">
                <a:latin typeface="Open Sans"/>
                <a:ea typeface="Open Sans"/>
                <a:cs typeface="Open Sans"/>
                <a:sym typeface="Open Sans"/>
              </a:rPr>
              <a:t>      Scroll through to show what mini-lessons look like</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To transition, click on Educator Center-based and just point out that all of those same components can be found in a similar layout on the center-based page.</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Then click</a:t>
            </a:r>
            <a:endParaRPr>
              <a:latin typeface="Open Sans"/>
              <a:ea typeface="Open Sans"/>
              <a:cs typeface="Open Sans"/>
              <a:sym typeface="Open Sans"/>
            </a:endParaRPr>
          </a:p>
          <a:p>
            <a:pPr indent="-298450" lvl="0" marL="457200" rtl="0" algn="l">
              <a:spcBef>
                <a:spcPts val="0"/>
              </a:spcBef>
              <a:spcAft>
                <a:spcPts val="0"/>
              </a:spcAft>
              <a:buSzPts val="1100"/>
              <a:buFont typeface="Open Sans"/>
              <a:buChar char="●"/>
            </a:pPr>
            <a:r>
              <a:rPr b="1" lang="en">
                <a:latin typeface="Open Sans"/>
                <a:ea typeface="Open Sans"/>
                <a:cs typeface="Open Sans"/>
                <a:sym typeface="Open Sans"/>
              </a:rPr>
              <a:t>iBooks tab</a:t>
            </a:r>
            <a:r>
              <a:rPr lang="en">
                <a:latin typeface="Open Sans"/>
                <a:ea typeface="Open Sans"/>
                <a:cs typeface="Open Sans"/>
                <a:sym typeface="Open Sans"/>
              </a:rPr>
              <a:t> (just to show all the icons there)</a:t>
            </a:r>
            <a:endParaRPr>
              <a:latin typeface="Open Sans"/>
              <a:ea typeface="Open Sans"/>
              <a:cs typeface="Open Sans"/>
              <a:sym typeface="Open Sans"/>
            </a:endParaRPr>
          </a:p>
          <a:p>
            <a:pPr indent="-298450" lvl="0" marL="457200" rtl="0" algn="l">
              <a:spcBef>
                <a:spcPts val="0"/>
              </a:spcBef>
              <a:spcAft>
                <a:spcPts val="0"/>
              </a:spcAft>
              <a:buSzPts val="1100"/>
              <a:buFont typeface="Open Sans"/>
              <a:buChar char="●"/>
            </a:pPr>
            <a:r>
              <a:rPr b="1" lang="en">
                <a:latin typeface="Open Sans"/>
                <a:ea typeface="Open Sans"/>
                <a:cs typeface="Open Sans"/>
                <a:sym typeface="Open Sans"/>
              </a:rPr>
              <a:t>Apps tab, then click on the Android icon so it takes you to the landing page with the game icons  </a:t>
            </a:r>
            <a:r>
              <a:rPr lang="en">
                <a:latin typeface="Open Sans"/>
                <a:ea typeface="Open Sans"/>
                <a:cs typeface="Open Sans"/>
                <a:sym typeface="Open Sans"/>
              </a:rPr>
              <a:t>(just to show all the icons there)</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Then click</a:t>
            </a:r>
            <a:endParaRPr>
              <a:latin typeface="Open Sans"/>
              <a:ea typeface="Open Sans"/>
              <a:cs typeface="Open Sans"/>
              <a:sym typeface="Open Sans"/>
            </a:endParaRPr>
          </a:p>
          <a:p>
            <a:pPr indent="-298450" lvl="0" marL="457200" rtl="0" algn="l">
              <a:spcBef>
                <a:spcPts val="0"/>
              </a:spcBef>
              <a:spcAft>
                <a:spcPts val="0"/>
              </a:spcAft>
              <a:buSzPts val="1100"/>
              <a:buFont typeface="Open Sans"/>
              <a:buChar char="●"/>
            </a:pPr>
            <a:r>
              <a:rPr b="1" lang="en">
                <a:latin typeface="Open Sans"/>
                <a:ea typeface="Open Sans"/>
                <a:cs typeface="Open Sans"/>
                <a:sym typeface="Open Sans"/>
              </a:rPr>
              <a:t>For Parents tab to point out the tip sheets and videos for parents:  </a:t>
            </a:r>
            <a:r>
              <a:rPr lang="en">
                <a:latin typeface="Open Sans"/>
                <a:ea typeface="Open Sans"/>
                <a:cs typeface="Open Sans"/>
                <a:sym typeface="Open Sans"/>
              </a:rPr>
              <a:t>Mention that even though the tip sheets are titled the same, the videos included here are different and show parent/child interactions instead of educator/child interactions.  To reinforce this, remind the audience that we already viewed the video for educators called “Developing Oral Language” and</a:t>
            </a:r>
            <a:r>
              <a:rPr b="1" lang="en">
                <a:latin typeface="Open Sans"/>
                <a:ea typeface="Open Sans"/>
                <a:cs typeface="Open Sans"/>
                <a:sym typeface="Open Sans"/>
              </a:rPr>
              <a:t> now we will watch the “Developing Oral Language” video </a:t>
            </a:r>
            <a:r>
              <a:rPr lang="en">
                <a:latin typeface="Open Sans"/>
                <a:ea typeface="Open Sans"/>
                <a:cs typeface="Open Sans"/>
                <a:sym typeface="Open Sans"/>
              </a:rPr>
              <a:t>created for parents so they can see how they are different.</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
                <a:latin typeface="Open Sans"/>
                <a:ea typeface="Open Sans"/>
                <a:cs typeface="Open Sans"/>
                <a:sym typeface="Open Sans"/>
              </a:rPr>
              <a:t>Then briefly click on:</a:t>
            </a:r>
            <a:endParaRPr>
              <a:latin typeface="Open Sans"/>
              <a:ea typeface="Open Sans"/>
              <a:cs typeface="Open Sans"/>
              <a:sym typeface="Open Sans"/>
            </a:endParaRPr>
          </a:p>
          <a:p>
            <a:pPr indent="-298450" lvl="0" marL="457200" rtl="0" algn="l">
              <a:lnSpc>
                <a:spcPct val="100000"/>
              </a:lnSpc>
              <a:spcBef>
                <a:spcPts val="0"/>
              </a:spcBef>
              <a:spcAft>
                <a:spcPts val="0"/>
              </a:spcAft>
              <a:buSzPts val="1100"/>
              <a:buFont typeface="Open Sans"/>
              <a:buChar char="●"/>
            </a:pPr>
            <a:r>
              <a:rPr b="1" lang="en">
                <a:latin typeface="Open Sans"/>
                <a:ea typeface="Open Sans"/>
                <a:cs typeface="Open Sans"/>
                <a:sym typeface="Open Sans"/>
              </a:rPr>
              <a:t>Training &amp; Resources</a:t>
            </a:r>
            <a:endParaRPr b="1">
              <a:latin typeface="Open Sans"/>
              <a:ea typeface="Open Sans"/>
              <a:cs typeface="Open Sans"/>
              <a:sym typeface="Open Sans"/>
            </a:endParaRPr>
          </a:p>
          <a:p>
            <a:pPr indent="-298450" lvl="0" marL="457200" rtl="0" algn="l">
              <a:lnSpc>
                <a:spcPct val="100000"/>
              </a:lnSpc>
              <a:spcBef>
                <a:spcPts val="0"/>
              </a:spcBef>
              <a:spcAft>
                <a:spcPts val="0"/>
              </a:spcAft>
              <a:buSzPts val="1100"/>
              <a:buFont typeface="Open Sans"/>
              <a:buChar char="●"/>
            </a:pPr>
            <a:r>
              <a:rPr b="1" lang="en">
                <a:latin typeface="Open Sans"/>
                <a:ea typeface="Open Sans"/>
                <a:cs typeface="Open Sans"/>
                <a:sym typeface="Open Sans"/>
              </a:rPr>
              <a:t>Evaluation Tools     </a:t>
            </a:r>
            <a:r>
              <a:rPr lang="en">
                <a:latin typeface="Open Sans"/>
                <a:ea typeface="Open Sans"/>
                <a:cs typeface="Open Sans"/>
                <a:sym typeface="Open Sans"/>
              </a:rPr>
              <a:t>(for both of these, just point out that there are many resources available…….but you don’t need to open any of these unless anyone requests you to…..)</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
                <a:latin typeface="Open Sans"/>
                <a:ea typeface="Open Sans"/>
                <a:cs typeface="Open Sans"/>
                <a:sym typeface="Open Sans"/>
              </a:rPr>
              <a:t>Last, click on:</a:t>
            </a:r>
            <a:endParaRPr>
              <a:latin typeface="Open Sans"/>
              <a:ea typeface="Open Sans"/>
              <a:cs typeface="Open Sans"/>
              <a:sym typeface="Open Sans"/>
            </a:endParaRPr>
          </a:p>
          <a:p>
            <a:pPr indent="-298450" lvl="0" marL="457200" rtl="0" algn="l">
              <a:lnSpc>
                <a:spcPct val="100000"/>
              </a:lnSpc>
              <a:spcBef>
                <a:spcPts val="0"/>
              </a:spcBef>
              <a:spcAft>
                <a:spcPts val="0"/>
              </a:spcAft>
              <a:buSzPts val="1100"/>
              <a:buFont typeface="Open Sans"/>
              <a:buChar char="●"/>
            </a:pPr>
            <a:r>
              <a:rPr b="1" lang="en">
                <a:latin typeface="Open Sans"/>
                <a:ea typeface="Open Sans"/>
                <a:cs typeface="Open Sans"/>
                <a:sym typeface="Open Sans"/>
              </a:rPr>
              <a:t>Online Courses  </a:t>
            </a:r>
            <a:r>
              <a:rPr lang="en">
                <a:latin typeface="Open Sans"/>
                <a:ea typeface="Open Sans"/>
                <a:cs typeface="Open Sans"/>
                <a:sym typeface="Open Sans"/>
              </a:rPr>
              <a:t>(mention that there are 7 courses available to support instructors that can be taken anytime after accessing the portal)</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rPr b="1" lang="en">
                <a:solidFill>
                  <a:srgbClr val="000000"/>
                </a:solidFill>
                <a:latin typeface="Open Sans"/>
                <a:ea typeface="Open Sans"/>
                <a:cs typeface="Open Sans"/>
                <a:sym typeface="Open Sans"/>
              </a:rPr>
              <a:t> Ask if there is any other</a:t>
            </a:r>
            <a:r>
              <a:rPr b="1" lang="en">
                <a:latin typeface="Open Sans"/>
                <a:ea typeface="Open Sans"/>
                <a:cs typeface="Open Sans"/>
                <a:sym typeface="Open Sans"/>
              </a:rPr>
              <a:t> file or tool on this portal that they would like you to open so they can view it.</a:t>
            </a:r>
            <a:endParaRPr>
              <a:solidFill>
                <a:srgbClr val="000000"/>
              </a:solidFill>
            </a:endParaRPr>
          </a:p>
          <a:p>
            <a:pPr indent="0" lvl="0" marL="0" rtl="0" algn="l">
              <a:lnSpc>
                <a:spcPct val="100000"/>
              </a:lnSpc>
              <a:spcBef>
                <a:spcPts val="0"/>
              </a:spcBef>
              <a:spcAft>
                <a:spcPts val="0"/>
              </a:spcAft>
              <a:buSzPts val="1400"/>
              <a:buNone/>
            </a:pPr>
            <a:r>
              <a:t/>
            </a:r>
            <a:endParaRPr b="0">
              <a:solidFill>
                <a:srgbClr val="006633"/>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p>
        </p:txBody>
      </p:sp>
      <p:sp>
        <p:nvSpPr>
          <p:cNvPr id="241" name="Google Shape;241;g176db94c68d_0_14:notes"/>
          <p:cNvSpPr txBox="1"/>
          <p:nvPr>
            <p:ph idx="12" type="sldNum"/>
          </p:nvPr>
        </p:nvSpPr>
        <p:spPr>
          <a:xfrm>
            <a:off x="3884317" y="8685857"/>
            <a:ext cx="2972100" cy="456600"/>
          </a:xfrm>
          <a:prstGeom prst="rect">
            <a:avLst/>
          </a:prstGeom>
          <a:noFill/>
          <a:ln>
            <a:noFill/>
          </a:ln>
        </p:spPr>
        <p:txBody>
          <a:bodyPr anchorCtr="0" anchor="b" bIns="45200" lIns="90425" spcFirstLastPara="1" rIns="90425" wrap="square" tIns="4520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76db94c68d_0_31:notes"/>
          <p:cNvSpPr/>
          <p:nvPr>
            <p:ph idx="2" type="sldImg"/>
          </p:nvPr>
        </p:nvSpPr>
        <p:spPr>
          <a:xfrm>
            <a:off x="1156421" y="686112"/>
            <a:ext cx="4545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176db94c68d_0_31:notes"/>
          <p:cNvSpPr txBox="1"/>
          <p:nvPr>
            <p:ph idx="1" type="body"/>
          </p:nvPr>
        </p:nvSpPr>
        <p:spPr>
          <a:xfrm>
            <a:off x="686116" y="4343717"/>
            <a:ext cx="5485800" cy="4113600"/>
          </a:xfrm>
          <a:prstGeom prst="rect">
            <a:avLst/>
          </a:prstGeom>
          <a:noFill/>
          <a:ln>
            <a:noFill/>
          </a:ln>
        </p:spPr>
        <p:txBody>
          <a:bodyPr anchorCtr="0" anchor="t" bIns="45200" lIns="90425" spcFirstLastPara="1" rIns="90425" wrap="square" tIns="45200">
            <a:noAutofit/>
          </a:bodyPr>
          <a:lstStyle/>
          <a:p>
            <a:pPr indent="0" lvl="0" marL="0" rtl="0" algn="l">
              <a:lnSpc>
                <a:spcPct val="100000"/>
              </a:lnSpc>
              <a:spcBef>
                <a:spcPts val="0"/>
              </a:spcBef>
              <a:spcAft>
                <a:spcPts val="0"/>
              </a:spcAft>
              <a:buClr>
                <a:schemeClr val="dk1"/>
              </a:buClr>
              <a:buSzPts val="1400"/>
              <a:buFont typeface="Arial"/>
              <a:buNone/>
            </a:pPr>
            <a:r>
              <a:rPr b="1" lang="en">
                <a:latin typeface="Open Sans"/>
                <a:ea typeface="Open Sans"/>
                <a:cs typeface="Open Sans"/>
                <a:sym typeface="Open Sans"/>
              </a:rPr>
              <a:t>The A Bright Beginning program is a school readiness program provided to migratory children who </a:t>
            </a:r>
            <a:r>
              <a:rPr b="1" lang="en" u="sng">
                <a:latin typeface="Open Sans"/>
                <a:ea typeface="Open Sans"/>
                <a:cs typeface="Open Sans"/>
                <a:sym typeface="Open Sans"/>
              </a:rPr>
              <a:t>are not</a:t>
            </a:r>
            <a:r>
              <a:rPr b="1" lang="en">
                <a:latin typeface="Open Sans"/>
                <a:ea typeface="Open Sans"/>
                <a:cs typeface="Open Sans"/>
                <a:sym typeface="Open Sans"/>
              </a:rPr>
              <a:t> currently being served by another school-readiness program, since MEP-funded services must support the </a:t>
            </a:r>
            <a:r>
              <a:rPr b="1" lang="en" u="sng">
                <a:latin typeface="Open Sans"/>
                <a:ea typeface="Open Sans"/>
                <a:cs typeface="Open Sans"/>
                <a:sym typeface="Open Sans"/>
              </a:rPr>
              <a:t>unmet</a:t>
            </a:r>
            <a:r>
              <a:rPr b="1" lang="en">
                <a:latin typeface="Open Sans"/>
                <a:ea typeface="Open Sans"/>
                <a:cs typeface="Open Sans"/>
                <a:sym typeface="Open Sans"/>
              </a:rPr>
              <a:t> educational needs of migratory children.</a:t>
            </a:r>
            <a:endParaRPr b="1">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400"/>
              <a:buFont typeface="Arial"/>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200"/>
              <a:buNone/>
            </a:pPr>
            <a:r>
              <a:rPr b="1" lang="en">
                <a:latin typeface="Open Sans"/>
                <a:ea typeface="Open Sans"/>
                <a:cs typeface="Open Sans"/>
                <a:sym typeface="Open Sans"/>
              </a:rPr>
              <a:t>A full-day-school-readiness program will likely meet the educational needs and provide the maximum benefit to children in terms of preparing them for kindergarten, so those programs, like pre-K or Head Start should be the priority whenever available.  </a:t>
            </a:r>
            <a:endParaRPr b="1">
              <a:latin typeface="Open Sans"/>
              <a:ea typeface="Open Sans"/>
              <a:cs typeface="Open Sans"/>
              <a:sym typeface="Open Sans"/>
            </a:endParaRPr>
          </a:p>
          <a:p>
            <a:pPr indent="0" lvl="0" marL="0" rtl="0" algn="l">
              <a:lnSpc>
                <a:spcPct val="100000"/>
              </a:lnSpc>
              <a:spcBef>
                <a:spcPts val="0"/>
              </a:spcBef>
              <a:spcAft>
                <a:spcPts val="0"/>
              </a:spcAft>
              <a:buSzPts val="1200"/>
              <a:buNone/>
            </a:pPr>
            <a:r>
              <a:t/>
            </a:r>
            <a:endParaRPr b="1">
              <a:latin typeface="Open Sans"/>
              <a:ea typeface="Open Sans"/>
              <a:cs typeface="Open Sans"/>
              <a:sym typeface="Open Sans"/>
            </a:endParaRPr>
          </a:p>
          <a:p>
            <a:pPr indent="0" lvl="0" marL="0" rtl="0" algn="l">
              <a:lnSpc>
                <a:spcPct val="100000"/>
              </a:lnSpc>
              <a:spcBef>
                <a:spcPts val="0"/>
              </a:spcBef>
              <a:spcAft>
                <a:spcPts val="0"/>
              </a:spcAft>
              <a:buSzPts val="1200"/>
              <a:buNone/>
            </a:pPr>
            <a:r>
              <a:rPr b="1" lang="en">
                <a:latin typeface="Open Sans"/>
                <a:ea typeface="Open Sans"/>
                <a:cs typeface="Open Sans"/>
                <a:sym typeface="Open Sans"/>
              </a:rPr>
              <a:t>When migratory children ages 3-5 are unable to be served by another of these school-readiness programs, for whatever the reason, then the A Bright Beginning program can be offered to help meet this need.</a:t>
            </a:r>
            <a:endParaRPr b="1">
              <a:latin typeface="Open Sans"/>
              <a:ea typeface="Open Sans"/>
              <a:cs typeface="Open Sans"/>
              <a:sym typeface="Open Sans"/>
            </a:endParaRPr>
          </a:p>
          <a:p>
            <a:pPr indent="0" lvl="0" marL="0" rtl="0" algn="l">
              <a:lnSpc>
                <a:spcPct val="100000"/>
              </a:lnSpc>
              <a:spcBef>
                <a:spcPts val="0"/>
              </a:spcBef>
              <a:spcAft>
                <a:spcPts val="0"/>
              </a:spcAft>
              <a:buSzPts val="1200"/>
              <a:buNone/>
            </a:pPr>
            <a:r>
              <a:t/>
            </a:r>
            <a:endParaRPr b="1">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t/>
            </a:r>
            <a:endParaRPr b="1" sz="100">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a:latin typeface="Open Sans"/>
              <a:ea typeface="Open Sans"/>
              <a:cs typeface="Open Sans"/>
              <a:sym typeface="Open Sans"/>
            </a:endParaRPr>
          </a:p>
        </p:txBody>
      </p:sp>
      <p:sp>
        <p:nvSpPr>
          <p:cNvPr id="253" name="Google Shape;253;g176db94c68d_0_31:notes"/>
          <p:cNvSpPr txBox="1"/>
          <p:nvPr>
            <p:ph idx="12" type="sldNum"/>
          </p:nvPr>
        </p:nvSpPr>
        <p:spPr>
          <a:xfrm>
            <a:off x="3884317" y="8685857"/>
            <a:ext cx="2972100" cy="456600"/>
          </a:xfrm>
          <a:prstGeom prst="rect">
            <a:avLst/>
          </a:prstGeom>
          <a:noFill/>
          <a:ln>
            <a:noFill/>
          </a:ln>
        </p:spPr>
        <p:txBody>
          <a:bodyPr anchorCtr="0" anchor="b" bIns="45200" lIns="90425" spcFirstLastPara="1" rIns="90425" wrap="square" tIns="4520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13"/>
          <p:cNvSpPr/>
          <p:nvPr/>
        </p:nvSpPr>
        <p:spPr>
          <a:xfrm>
            <a:off x="5181600" y="-53008"/>
            <a:ext cx="3962400" cy="609600"/>
          </a:xfrm>
          <a:prstGeom prst="rect">
            <a:avLst/>
          </a:prstGeom>
          <a:solidFill>
            <a:srgbClr val="DF4831"/>
          </a:solidFill>
          <a:ln cap="flat" cmpd="sng" w="9525">
            <a:solidFill>
              <a:srgbClr val="DF4831"/>
            </a:solidFill>
            <a:prstDash val="solid"/>
            <a:round/>
            <a:headEnd len="sm" w="sm" type="none"/>
            <a:tailEnd len="sm" w="sm" type="none"/>
          </a:ln>
          <a:effectLst>
            <a:outerShdw blurRad="40000" rotWithShape="0" dir="5400000" dist="23000">
              <a:srgbClr val="000000">
                <a:alpha val="118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5"/>
          <p:cNvSpPr txBox="1"/>
          <p:nvPr>
            <p:ph type="ctrTitle"/>
          </p:nvPr>
        </p:nvSpPr>
        <p:spPr>
          <a:xfrm>
            <a:off x="685800" y="3770742"/>
            <a:ext cx="7772400" cy="1470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p15"/>
          <p:cNvSpPr txBox="1"/>
          <p:nvPr>
            <p:ph idx="1" type="subTitle"/>
          </p:nvPr>
        </p:nvSpPr>
        <p:spPr>
          <a:xfrm>
            <a:off x="1371600" y="4920201"/>
            <a:ext cx="6400800" cy="6411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 name="Shape 63"/>
        <p:cNvGrpSpPr/>
        <p:nvPr/>
      </p:nvGrpSpPr>
      <p:grpSpPr>
        <a:xfrm>
          <a:off x="0" y="0"/>
          <a:ext cx="0" cy="0"/>
          <a:chOff x="0" y="0"/>
          <a:chExt cx="0" cy="0"/>
        </a:xfrm>
      </p:grpSpPr>
      <p:sp>
        <p:nvSpPr>
          <p:cNvPr id="64" name="Google Shape;64;p16"/>
          <p:cNvSpPr txBox="1"/>
          <p:nvPr>
            <p:ph type="title"/>
          </p:nvPr>
        </p:nvSpPr>
        <p:spPr>
          <a:xfrm>
            <a:off x="457200" y="538542"/>
            <a:ext cx="8229600" cy="1143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 name="Google Shape;65;p16"/>
          <p:cNvSpPr txBox="1"/>
          <p:nvPr>
            <p:ph idx="1" type="body"/>
          </p:nvPr>
        </p:nvSpPr>
        <p:spPr>
          <a:xfrm>
            <a:off x="457200" y="1864104"/>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17"/>
          <p:cNvSpPr txBox="1"/>
          <p:nvPr>
            <p:ph type="title"/>
          </p:nvPr>
        </p:nvSpPr>
        <p:spPr>
          <a:xfrm>
            <a:off x="457200" y="538542"/>
            <a:ext cx="8229600" cy="1143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8" name="Google Shape;68;p17"/>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69" name="Google Shape;69;p17"/>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70" name="Shape 70"/>
        <p:cNvGrpSpPr/>
        <p:nvPr/>
      </p:nvGrpSpPr>
      <p:grpSpPr>
        <a:xfrm>
          <a:off x="0" y="0"/>
          <a:ext cx="0" cy="0"/>
          <a:chOff x="0" y="0"/>
          <a:chExt cx="0" cy="0"/>
        </a:xfrm>
      </p:grpSpPr>
      <p:sp>
        <p:nvSpPr>
          <p:cNvPr id="71" name="Google Shape;71;p18"/>
          <p:cNvSpPr txBox="1"/>
          <p:nvPr>
            <p:ph type="title"/>
          </p:nvPr>
        </p:nvSpPr>
        <p:spPr>
          <a:xfrm>
            <a:off x="722313" y="4580087"/>
            <a:ext cx="7772400" cy="1362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4000"/>
              <a:buFont typeface="Arial"/>
              <a:buNone/>
              <a:defRPr b="1" sz="4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p18"/>
          <p:cNvSpPr txBox="1"/>
          <p:nvPr>
            <p:ph idx="1" type="body"/>
          </p:nvPr>
        </p:nvSpPr>
        <p:spPr>
          <a:xfrm>
            <a:off x="722313" y="3079900"/>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 name="Shape 73"/>
        <p:cNvGrpSpPr/>
        <p:nvPr/>
      </p:nvGrpSpPr>
      <p:grpSpPr>
        <a:xfrm>
          <a:off x="0" y="0"/>
          <a:ext cx="0" cy="0"/>
          <a:chOff x="0" y="0"/>
          <a:chExt cx="0" cy="0"/>
        </a:xfrm>
      </p:grpSpPr>
      <p:sp>
        <p:nvSpPr>
          <p:cNvPr id="74" name="Google Shape;74;p19"/>
          <p:cNvSpPr txBox="1"/>
          <p:nvPr>
            <p:ph type="title"/>
          </p:nvPr>
        </p:nvSpPr>
        <p:spPr>
          <a:xfrm>
            <a:off x="457200" y="538542"/>
            <a:ext cx="8229600" cy="1143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4400"/>
              <a:buFont typeface="Arial"/>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p19"/>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76" name="Google Shape;76;p19"/>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77" name="Google Shape;77;p19"/>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78" name="Google Shape;78;p19"/>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20"/>
          <p:cNvSpPr txBox="1"/>
          <p:nvPr>
            <p:ph type="title"/>
          </p:nvPr>
        </p:nvSpPr>
        <p:spPr>
          <a:xfrm>
            <a:off x="457200" y="538542"/>
            <a:ext cx="8229600" cy="1143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81" name="Shape 8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 name="Shape 82"/>
        <p:cNvGrpSpPr/>
        <p:nvPr/>
      </p:nvGrpSpPr>
      <p:grpSpPr>
        <a:xfrm>
          <a:off x="0" y="0"/>
          <a:ext cx="0" cy="0"/>
          <a:chOff x="0" y="0"/>
          <a:chExt cx="0" cy="0"/>
        </a:xfrm>
      </p:grpSpPr>
      <p:sp>
        <p:nvSpPr>
          <p:cNvPr id="83" name="Google Shape;83;p22"/>
          <p:cNvSpPr txBox="1"/>
          <p:nvPr>
            <p:ph type="title"/>
          </p:nvPr>
        </p:nvSpPr>
        <p:spPr>
          <a:xfrm>
            <a:off x="457200" y="545201"/>
            <a:ext cx="3008400" cy="11619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 name="Google Shape;84;p22"/>
          <p:cNvSpPr txBox="1"/>
          <p:nvPr>
            <p:ph idx="1" type="body"/>
          </p:nvPr>
        </p:nvSpPr>
        <p:spPr>
          <a:xfrm>
            <a:off x="3575050" y="545201"/>
            <a:ext cx="5111700" cy="5852700"/>
          </a:xfrm>
          <a:prstGeom prst="rect">
            <a:avLst/>
          </a:prstGeom>
          <a:noFill/>
          <a:ln>
            <a:noFill/>
          </a:ln>
        </p:spPr>
        <p:txBody>
          <a:bodyPr anchorCtr="0" anchor="t" bIns="45700" lIns="91425" spcFirstLastPara="1" rIns="91425" wrap="square" tIns="45700">
            <a:noAutofit/>
          </a:bodyPr>
          <a:lstStyle>
            <a:lvl1pPr indent="-431800" lvl="0" marL="457200" rtl="0" algn="l">
              <a:lnSpc>
                <a:spcPct val="100000"/>
              </a:lnSpc>
              <a:spcBef>
                <a:spcPts val="640"/>
              </a:spcBef>
              <a:spcAft>
                <a:spcPts val="0"/>
              </a:spcAft>
              <a:buClr>
                <a:schemeClr val="dk1"/>
              </a:buClr>
              <a:buSzPts val="3200"/>
              <a:buChar char="•"/>
              <a:defRPr sz="3200"/>
            </a:lvl1pPr>
            <a:lvl2pPr indent="-406400" lvl="1" marL="914400" rtl="0" algn="l">
              <a:lnSpc>
                <a:spcPct val="100000"/>
              </a:lnSpc>
              <a:spcBef>
                <a:spcPts val="560"/>
              </a:spcBef>
              <a:spcAft>
                <a:spcPts val="0"/>
              </a:spcAft>
              <a:buClr>
                <a:schemeClr val="dk1"/>
              </a:buClr>
              <a:buSzPts val="2800"/>
              <a:buChar char="–"/>
              <a:defRPr sz="2800"/>
            </a:lvl2pPr>
            <a:lvl3pPr indent="-381000" lvl="2" marL="1371600" rtl="0" algn="l">
              <a:lnSpc>
                <a:spcPct val="100000"/>
              </a:lnSpc>
              <a:spcBef>
                <a:spcPts val="480"/>
              </a:spcBef>
              <a:spcAft>
                <a:spcPts val="0"/>
              </a:spcAft>
              <a:buClr>
                <a:schemeClr val="dk1"/>
              </a:buClr>
              <a:buSzPts val="2400"/>
              <a:buChar char="•"/>
              <a:defRPr sz="2400"/>
            </a:lvl3pPr>
            <a:lvl4pPr indent="-355600" lvl="3" marL="1828800" rtl="0" algn="l">
              <a:lnSpc>
                <a:spcPct val="100000"/>
              </a:lnSpc>
              <a:spcBef>
                <a:spcPts val="400"/>
              </a:spcBef>
              <a:spcAft>
                <a:spcPts val="0"/>
              </a:spcAft>
              <a:buClr>
                <a:schemeClr val="dk1"/>
              </a:buClr>
              <a:buSzPts val="2000"/>
              <a:buChar char="–"/>
              <a:defRPr sz="2000"/>
            </a:lvl4pPr>
            <a:lvl5pPr indent="-355600" lvl="4" marL="2286000" rtl="0" algn="l">
              <a:lnSpc>
                <a:spcPct val="100000"/>
              </a:lnSpc>
              <a:spcBef>
                <a:spcPts val="400"/>
              </a:spcBef>
              <a:spcAft>
                <a:spcPts val="0"/>
              </a:spcAft>
              <a:buClr>
                <a:schemeClr val="dk1"/>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85" name="Google Shape;85;p22"/>
          <p:cNvSpPr txBox="1"/>
          <p:nvPr>
            <p:ph idx="2" type="body"/>
          </p:nvPr>
        </p:nvSpPr>
        <p:spPr>
          <a:xfrm>
            <a:off x="457200" y="1707251"/>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6" name="Shape 86"/>
        <p:cNvGrpSpPr/>
        <p:nvPr/>
      </p:nvGrpSpPr>
      <p:grpSpPr>
        <a:xfrm>
          <a:off x="0" y="0"/>
          <a:ext cx="0" cy="0"/>
          <a:chOff x="0" y="0"/>
          <a:chExt cx="0" cy="0"/>
        </a:xfrm>
      </p:grpSpPr>
      <p:sp>
        <p:nvSpPr>
          <p:cNvPr id="87" name="Google Shape;87;p23"/>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2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9" name="Google Shape;89;p23"/>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24"/>
          <p:cNvSpPr txBox="1"/>
          <p:nvPr>
            <p:ph type="title"/>
          </p:nvPr>
        </p:nvSpPr>
        <p:spPr>
          <a:xfrm>
            <a:off x="457200" y="538542"/>
            <a:ext cx="8229600" cy="1143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p24"/>
          <p:cNvSpPr txBox="1"/>
          <p:nvPr>
            <p:ph idx="1" type="body"/>
          </p:nvPr>
        </p:nvSpPr>
        <p:spPr>
          <a:xfrm rot="5400000">
            <a:off x="2308950" y="12354"/>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25"/>
          <p:cNvSpPr txBox="1"/>
          <p:nvPr>
            <p:ph type="title"/>
          </p:nvPr>
        </p:nvSpPr>
        <p:spPr>
          <a:xfrm rot="5400000">
            <a:off x="5283150" y="1882273"/>
            <a:ext cx="4749900" cy="20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25"/>
          <p:cNvSpPr txBox="1"/>
          <p:nvPr>
            <p:ph idx="1" type="body"/>
          </p:nvPr>
        </p:nvSpPr>
        <p:spPr>
          <a:xfrm rot="5400000">
            <a:off x="1092150" y="-98927"/>
            <a:ext cx="4749900" cy="60198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27"/>
          <p:cNvSpPr txBox="1"/>
          <p:nvPr>
            <p:ph type="title"/>
          </p:nvPr>
        </p:nvSpPr>
        <p:spPr>
          <a:xfrm>
            <a:off x="457200" y="274638"/>
            <a:ext cx="8229600" cy="1143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p2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05" name="Google Shape;105;p2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 name="Google Shape;106;p2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07" name="Google Shape;107;p27"/>
          <p:cNvPicPr preferRelativeResize="0"/>
          <p:nvPr/>
        </p:nvPicPr>
        <p:blipFill rotWithShape="1">
          <a:blip r:embed="rId2">
            <a:alphaModFix/>
          </a:blip>
          <a:srcRect b="0" l="0" r="0" t="0"/>
          <a:stretch/>
        </p:blipFill>
        <p:spPr>
          <a:xfrm>
            <a:off x="152400" y="6122987"/>
            <a:ext cx="1752600" cy="70757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8" name="Shape 108"/>
        <p:cNvGrpSpPr/>
        <p:nvPr/>
      </p:nvGrpSpPr>
      <p:grpSpPr>
        <a:xfrm>
          <a:off x="0" y="0"/>
          <a:ext cx="0" cy="0"/>
          <a:chOff x="0" y="0"/>
          <a:chExt cx="0" cy="0"/>
        </a:xfrm>
      </p:grpSpPr>
      <p:sp>
        <p:nvSpPr>
          <p:cNvPr id="109" name="Google Shape;109;p28"/>
          <p:cNvSpPr txBox="1"/>
          <p:nvPr>
            <p:ph type="title"/>
          </p:nvPr>
        </p:nvSpPr>
        <p:spPr>
          <a:xfrm>
            <a:off x="457200" y="274638"/>
            <a:ext cx="8229600" cy="1143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44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p28"/>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111" name="Google Shape;111;p28"/>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112" name="Google Shape;112;p28"/>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113" name="Google Shape;113;p28"/>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114" name="Google Shape;114;p2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p2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16" name="Google Shape;116;p28"/>
          <p:cNvPicPr preferRelativeResize="0"/>
          <p:nvPr/>
        </p:nvPicPr>
        <p:blipFill rotWithShape="1">
          <a:blip r:embed="rId2">
            <a:alphaModFix/>
          </a:blip>
          <a:srcRect b="0" l="0" r="0" t="0"/>
          <a:stretch/>
        </p:blipFill>
        <p:spPr>
          <a:xfrm>
            <a:off x="53404" y="6170612"/>
            <a:ext cx="1851596" cy="68277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7" name="Shape 117"/>
        <p:cNvGrpSpPr/>
        <p:nvPr/>
      </p:nvGrpSpPr>
      <p:grpSpPr>
        <a:xfrm>
          <a:off x="0" y="0"/>
          <a:ext cx="0" cy="0"/>
          <a:chOff x="0" y="0"/>
          <a:chExt cx="0" cy="0"/>
        </a:xfrm>
      </p:grpSpPr>
      <p:sp>
        <p:nvSpPr>
          <p:cNvPr id="118" name="Google Shape;118;p29"/>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p29"/>
          <p:cNvSpPr txBox="1"/>
          <p:nvPr>
            <p:ph idx="1" type="subTitle"/>
          </p:nvPr>
        </p:nvSpPr>
        <p:spPr>
          <a:xfrm>
            <a:off x="1371600" y="3886200"/>
            <a:ext cx="6400800" cy="17529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
        <p:nvSpPr>
          <p:cNvPr id="120" name="Google Shape;120;p2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p2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2" name="Google Shape;122;p2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3" name="Shape 123"/>
        <p:cNvGrpSpPr/>
        <p:nvPr/>
      </p:nvGrpSpPr>
      <p:grpSpPr>
        <a:xfrm>
          <a:off x="0" y="0"/>
          <a:ext cx="0" cy="0"/>
          <a:chOff x="0" y="0"/>
          <a:chExt cx="0" cy="0"/>
        </a:xfrm>
      </p:grpSpPr>
      <p:sp>
        <p:nvSpPr>
          <p:cNvPr id="124" name="Google Shape;124;p30"/>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4000"/>
              <a:buFont typeface="Calibri"/>
              <a:buNone/>
              <a:defRPr b="1" sz="4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30"/>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126" name="Google Shape;126;p3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7" name="Google Shape;127;p3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28" name="Google Shape;128;p30"/>
          <p:cNvPicPr preferRelativeResize="0"/>
          <p:nvPr/>
        </p:nvPicPr>
        <p:blipFill rotWithShape="1">
          <a:blip r:embed="rId2">
            <a:alphaModFix/>
          </a:blip>
          <a:srcRect b="0" l="0" r="0" t="0"/>
          <a:stretch/>
        </p:blipFill>
        <p:spPr>
          <a:xfrm>
            <a:off x="322262" y="6170612"/>
            <a:ext cx="1658938" cy="52257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9" name="Shape 129"/>
        <p:cNvGrpSpPr/>
        <p:nvPr/>
      </p:nvGrpSpPr>
      <p:grpSpPr>
        <a:xfrm>
          <a:off x="0" y="0"/>
          <a:ext cx="0" cy="0"/>
          <a:chOff x="0" y="0"/>
          <a:chExt cx="0" cy="0"/>
        </a:xfrm>
      </p:grpSpPr>
      <p:sp>
        <p:nvSpPr>
          <p:cNvPr id="130" name="Google Shape;130;p31"/>
          <p:cNvSpPr txBox="1"/>
          <p:nvPr>
            <p:ph type="title"/>
          </p:nvPr>
        </p:nvSpPr>
        <p:spPr>
          <a:xfrm>
            <a:off x="457200" y="274638"/>
            <a:ext cx="8229600" cy="1143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p31"/>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32" name="Google Shape;132;p31"/>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33" name="Google Shape;133;p3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4" name="Google Shape;134;p3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35" name="Google Shape;135;p31"/>
          <p:cNvPicPr preferRelativeResize="0"/>
          <p:nvPr/>
        </p:nvPicPr>
        <p:blipFill rotWithShape="1">
          <a:blip r:embed="rId2">
            <a:alphaModFix/>
          </a:blip>
          <a:srcRect b="0" l="0" r="0" t="0"/>
          <a:stretch/>
        </p:blipFill>
        <p:spPr>
          <a:xfrm>
            <a:off x="457200" y="6182677"/>
            <a:ext cx="1028700" cy="47761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32"/>
          <p:cNvSpPr txBox="1"/>
          <p:nvPr>
            <p:ph type="title"/>
          </p:nvPr>
        </p:nvSpPr>
        <p:spPr>
          <a:xfrm>
            <a:off x="457200" y="274638"/>
            <a:ext cx="8229600" cy="1143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8" name="Google Shape;138;p3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 name="Google Shape;139;p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40" name="Google Shape;140;p32"/>
          <p:cNvPicPr preferRelativeResize="0"/>
          <p:nvPr/>
        </p:nvPicPr>
        <p:blipFill rotWithShape="1">
          <a:blip r:embed="rId2">
            <a:alphaModFix/>
          </a:blip>
          <a:srcRect b="0" l="0" r="0" t="0"/>
          <a:stretch/>
        </p:blipFill>
        <p:spPr>
          <a:xfrm>
            <a:off x="152400" y="6096000"/>
            <a:ext cx="1752600" cy="7429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1" name="Shape 141"/>
        <p:cNvGrpSpPr/>
        <p:nvPr/>
      </p:nvGrpSpPr>
      <p:grpSpPr>
        <a:xfrm>
          <a:off x="0" y="0"/>
          <a:ext cx="0" cy="0"/>
          <a:chOff x="0" y="0"/>
          <a:chExt cx="0" cy="0"/>
        </a:xfrm>
      </p:grpSpPr>
      <p:sp>
        <p:nvSpPr>
          <p:cNvPr id="142" name="Google Shape;142;p3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p3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4" name="Google Shape;144;p3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5" name="Shape 145"/>
        <p:cNvGrpSpPr/>
        <p:nvPr/>
      </p:nvGrpSpPr>
      <p:grpSpPr>
        <a:xfrm>
          <a:off x="0" y="0"/>
          <a:ext cx="0" cy="0"/>
          <a:chOff x="0" y="0"/>
          <a:chExt cx="0" cy="0"/>
        </a:xfrm>
      </p:grpSpPr>
      <p:sp>
        <p:nvSpPr>
          <p:cNvPr id="146" name="Google Shape;146;p34"/>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000"/>
              <a:buFont typeface="Calibri"/>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7" name="Google Shape;147;p34"/>
          <p:cNvSpPr txBox="1"/>
          <p:nvPr>
            <p:ph idx="1" type="body"/>
          </p:nvPr>
        </p:nvSpPr>
        <p:spPr>
          <a:xfrm>
            <a:off x="3575050" y="273050"/>
            <a:ext cx="5111700" cy="5852700"/>
          </a:xfrm>
          <a:prstGeom prst="rect">
            <a:avLst/>
          </a:prstGeom>
          <a:noFill/>
          <a:ln>
            <a:noFill/>
          </a:ln>
        </p:spPr>
        <p:txBody>
          <a:bodyPr anchorCtr="0" anchor="t" bIns="45700" lIns="91425" spcFirstLastPara="1" rIns="91425" wrap="square" tIns="45700">
            <a:noAutofit/>
          </a:bodyPr>
          <a:lstStyle>
            <a:lvl1pPr indent="-431800" lvl="0" marL="457200" rtl="0" algn="l">
              <a:lnSpc>
                <a:spcPct val="100000"/>
              </a:lnSpc>
              <a:spcBef>
                <a:spcPts val="640"/>
              </a:spcBef>
              <a:spcAft>
                <a:spcPts val="0"/>
              </a:spcAft>
              <a:buClr>
                <a:schemeClr val="dk1"/>
              </a:buClr>
              <a:buSzPts val="3200"/>
              <a:buChar char="•"/>
              <a:defRPr sz="3200"/>
            </a:lvl1pPr>
            <a:lvl2pPr indent="-406400" lvl="1" marL="914400" rtl="0" algn="l">
              <a:lnSpc>
                <a:spcPct val="100000"/>
              </a:lnSpc>
              <a:spcBef>
                <a:spcPts val="560"/>
              </a:spcBef>
              <a:spcAft>
                <a:spcPts val="0"/>
              </a:spcAft>
              <a:buClr>
                <a:schemeClr val="dk1"/>
              </a:buClr>
              <a:buSzPts val="2800"/>
              <a:buChar char="–"/>
              <a:defRPr sz="2800"/>
            </a:lvl2pPr>
            <a:lvl3pPr indent="-381000" lvl="2" marL="1371600" rtl="0" algn="l">
              <a:lnSpc>
                <a:spcPct val="100000"/>
              </a:lnSpc>
              <a:spcBef>
                <a:spcPts val="480"/>
              </a:spcBef>
              <a:spcAft>
                <a:spcPts val="0"/>
              </a:spcAft>
              <a:buClr>
                <a:schemeClr val="dk1"/>
              </a:buClr>
              <a:buSzPts val="2400"/>
              <a:buChar char="•"/>
              <a:defRPr sz="2400"/>
            </a:lvl3pPr>
            <a:lvl4pPr indent="-355600" lvl="3" marL="1828800" rtl="0" algn="l">
              <a:lnSpc>
                <a:spcPct val="100000"/>
              </a:lnSpc>
              <a:spcBef>
                <a:spcPts val="400"/>
              </a:spcBef>
              <a:spcAft>
                <a:spcPts val="0"/>
              </a:spcAft>
              <a:buClr>
                <a:schemeClr val="dk1"/>
              </a:buClr>
              <a:buSzPts val="2000"/>
              <a:buChar char="–"/>
              <a:defRPr sz="2000"/>
            </a:lvl4pPr>
            <a:lvl5pPr indent="-355600" lvl="4" marL="2286000" rtl="0" algn="l">
              <a:lnSpc>
                <a:spcPct val="100000"/>
              </a:lnSpc>
              <a:spcBef>
                <a:spcPts val="400"/>
              </a:spcBef>
              <a:spcAft>
                <a:spcPts val="0"/>
              </a:spcAft>
              <a:buClr>
                <a:schemeClr val="dk1"/>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48" name="Google Shape;148;p34"/>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49" name="Google Shape;149;p3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0" name="Google Shape;150;p3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 name="Google Shape;151;p3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35"/>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000"/>
              <a:buFont typeface="Calibri"/>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4" name="Google Shape;154;p3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5" name="Google Shape;155;p35"/>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56" name="Google Shape;156;p3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7" name="Google Shape;157;p3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8" name="Google Shape;158;p3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 name="Shape 159"/>
        <p:cNvGrpSpPr/>
        <p:nvPr/>
      </p:nvGrpSpPr>
      <p:grpSpPr>
        <a:xfrm>
          <a:off x="0" y="0"/>
          <a:ext cx="0" cy="0"/>
          <a:chOff x="0" y="0"/>
          <a:chExt cx="0" cy="0"/>
        </a:xfrm>
      </p:grpSpPr>
      <p:sp>
        <p:nvSpPr>
          <p:cNvPr id="160" name="Google Shape;160;p36"/>
          <p:cNvSpPr txBox="1"/>
          <p:nvPr>
            <p:ph type="title"/>
          </p:nvPr>
        </p:nvSpPr>
        <p:spPr>
          <a:xfrm>
            <a:off x="457200" y="274638"/>
            <a:ext cx="8229600" cy="1143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1" name="Google Shape;161;p36"/>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62" name="Google Shape;162;p3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3" name="Google Shape;163;p3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4" name="Google Shape;164;p3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sp>
        <p:nvSpPr>
          <p:cNvPr id="166" name="Google Shape;166;p37"/>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7" name="Google Shape;167;p37"/>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68" name="Google Shape;168;p3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9" name="Google Shape;169;p3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0" name="Google Shape;170;p3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image" Target="../media/image7.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2.xml"/><Relationship Id="rId12" Type="http://schemas.openxmlformats.org/officeDocument/2006/relationships/slideLayout" Target="../slideLayouts/slideLayout34.xml"/><Relationship Id="rId1" Type="http://schemas.openxmlformats.org/officeDocument/2006/relationships/image" Target="../media/image2.jp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ph type="title"/>
          </p:nvPr>
        </p:nvSpPr>
        <p:spPr>
          <a:xfrm>
            <a:off x="457200" y="538542"/>
            <a:ext cx="8229600" cy="11433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14"/>
          <p:cNvSpPr txBox="1"/>
          <p:nvPr>
            <p:ph idx="1" type="body"/>
          </p:nvPr>
        </p:nvSpPr>
        <p:spPr>
          <a:xfrm>
            <a:off x="457200" y="1864104"/>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6" name="Shape 96"/>
        <p:cNvGrpSpPr/>
        <p:nvPr/>
      </p:nvGrpSpPr>
      <p:grpSpPr>
        <a:xfrm>
          <a:off x="0" y="0"/>
          <a:ext cx="0" cy="0"/>
          <a:chOff x="0" y="0"/>
          <a:chExt cx="0" cy="0"/>
        </a:xfrm>
      </p:grpSpPr>
      <p:sp>
        <p:nvSpPr>
          <p:cNvPr id="97" name="Google Shape;97;p26"/>
          <p:cNvSpPr txBox="1"/>
          <p:nvPr>
            <p:ph type="title"/>
          </p:nvPr>
        </p:nvSpPr>
        <p:spPr>
          <a:xfrm>
            <a:off x="457200" y="274638"/>
            <a:ext cx="8229600" cy="11433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 name="Google Shape;98;p2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2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0" name="Google Shape;100;p2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1" name="Google Shape;101;p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hyperlink" Target="https://www.sli.do/features-google-slides?interaction-type=TXVsdGlwbGVDaG9pY2U%3D" TargetMode="External"/><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hyperlink" Target="https://www.projectsmart.n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txmigrant.net/FrequentlyUsedResources/MarketingMaterials" TargetMode="External"/><Relationship Id="rId4" Type="http://schemas.openxmlformats.org/officeDocument/2006/relationships/hyperlink" Target="https://www.txmigrant.net/FrequentlyUsedResources/MarketingMaterials" TargetMode="External"/><Relationship Id="rId5" Type="http://schemas.openxmlformats.org/officeDocument/2006/relationships/hyperlink" Target="https://www.txmigrant.net/FrequentlyUsedResources/MarketingMaterials" TargetMode="External"/><Relationship Id="rId6" Type="http://schemas.openxmlformats.org/officeDocument/2006/relationships/image" Target="../media/image25.png"/><Relationship Id="rId7"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hyperlink" Target="mailto:sherri.nunneley@esc20.net" TargetMode="External"/><Relationship Id="rId6"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mailto:migrant.ed@tea.texas.gov"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s://www.sli.do/features-google-slides?interaction-type=TXVsdGlwbGVDaG9pY2U%3D" TargetMode="External"/><Relationship Id="rId4" Type="http://schemas.openxmlformats.org/officeDocument/2006/relationships/image" Target="../media/image9.png"/><Relationship Id="rId5" Type="http://schemas.openxmlformats.org/officeDocument/2006/relationships/hyperlink" Target="https://www.sli.do/features-google-slides?payload=eyJwcmVzZW50YXRpb25JZCI6IjFfNWtFLUprd21mTGM5eWhJLU5BNm5PanFUNHJJaE5Xc2V5YUl2UklyeEpJIiwic2xpZGVJZCI6IlNMSURFU19BUEk1NDQ5ODU2MTVfMCJ9" TargetMode="External"/><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24.jpg"/><Relationship Id="rId4" Type="http://schemas.openxmlformats.org/officeDocument/2006/relationships/hyperlink" Target="https://www.abrightbeginning.net/" TargetMode="External"/><Relationship Id="rId5" Type="http://schemas.openxmlformats.org/officeDocument/2006/relationships/image" Target="../media/image15.jpg"/><Relationship Id="rId6" Type="http://schemas.openxmlformats.org/officeDocument/2006/relationships/image" Target="../media/image18.png"/><Relationship Id="rId7" Type="http://schemas.openxmlformats.org/officeDocument/2006/relationships/image" Target="../media/image16.jpg"/><Relationship Id="rId8"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hyperlink" Target="http://abrightbeginning.net"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38"/>
          <p:cNvSpPr/>
          <p:nvPr/>
        </p:nvSpPr>
        <p:spPr>
          <a:xfrm>
            <a:off x="0" y="5542810"/>
            <a:ext cx="9144000" cy="1315200"/>
          </a:xfrm>
          <a:prstGeom prst="rect">
            <a:avLst/>
          </a:prstGeom>
          <a:solidFill>
            <a:schemeClr val="lt1"/>
          </a:solid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 name="Google Shape;177;p38"/>
          <p:cNvSpPr txBox="1"/>
          <p:nvPr/>
        </p:nvSpPr>
        <p:spPr>
          <a:xfrm>
            <a:off x="175050" y="3899795"/>
            <a:ext cx="9144000" cy="741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t/>
            </a:r>
            <a:endParaRPr b="0" i="0" sz="2000" u="none" cap="none" strike="noStrike">
              <a:solidFill>
                <a:srgbClr val="FFFFFF"/>
              </a:solidFill>
              <a:latin typeface="Open Sans SemiBold"/>
              <a:ea typeface="Open Sans SemiBold"/>
              <a:cs typeface="Open Sans SemiBold"/>
              <a:sym typeface="Open Sans SemiBold"/>
            </a:endParaRPr>
          </a:p>
        </p:txBody>
      </p:sp>
      <p:pic>
        <p:nvPicPr>
          <p:cNvPr descr="large label BB" id="178" name="Google Shape;178;p38"/>
          <p:cNvPicPr preferRelativeResize="0"/>
          <p:nvPr/>
        </p:nvPicPr>
        <p:blipFill rotWithShape="1">
          <a:blip r:embed="rId3">
            <a:alphaModFix/>
          </a:blip>
          <a:srcRect b="0" l="0" r="0" t="0"/>
          <a:stretch/>
        </p:blipFill>
        <p:spPr>
          <a:xfrm>
            <a:off x="579750" y="1818576"/>
            <a:ext cx="3605301" cy="2769901"/>
          </a:xfrm>
          <a:prstGeom prst="rect">
            <a:avLst/>
          </a:prstGeom>
          <a:noFill/>
          <a:ln>
            <a:noFill/>
          </a:ln>
        </p:spPr>
      </p:pic>
      <p:grpSp>
        <p:nvGrpSpPr>
          <p:cNvPr id="179" name="Google Shape;179;p38"/>
          <p:cNvGrpSpPr/>
          <p:nvPr/>
        </p:nvGrpSpPr>
        <p:grpSpPr>
          <a:xfrm>
            <a:off x="4887660" y="1925596"/>
            <a:ext cx="3773355" cy="2769921"/>
            <a:chOff x="7108225" y="4838700"/>
            <a:chExt cx="2035800" cy="1470000"/>
          </a:xfrm>
        </p:grpSpPr>
        <p:sp>
          <p:nvSpPr>
            <p:cNvPr id="180" name="Google Shape;180;p38"/>
            <p:cNvSpPr/>
            <p:nvPr/>
          </p:nvSpPr>
          <p:spPr>
            <a:xfrm>
              <a:off x="7108225" y="4838700"/>
              <a:ext cx="2035800" cy="147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1" name="Google Shape;181;p38"/>
            <p:cNvPicPr preferRelativeResize="0"/>
            <p:nvPr/>
          </p:nvPicPr>
          <p:blipFill rotWithShape="1">
            <a:blip r:embed="rId4">
              <a:alphaModFix/>
            </a:blip>
            <a:srcRect b="0" l="0" r="0" t="0"/>
            <a:stretch/>
          </p:blipFill>
          <p:spPr>
            <a:xfrm>
              <a:off x="7108505" y="4921685"/>
              <a:ext cx="2035483" cy="1273308"/>
            </a:xfrm>
            <a:prstGeom prst="rect">
              <a:avLst/>
            </a:prstGeom>
            <a:noFill/>
            <a:ln>
              <a:noFill/>
            </a:ln>
          </p:spPr>
        </p:pic>
      </p:grpSp>
      <p:sp>
        <p:nvSpPr>
          <p:cNvPr id="182" name="Google Shape;182;p38"/>
          <p:cNvSpPr/>
          <p:nvPr/>
        </p:nvSpPr>
        <p:spPr>
          <a:xfrm>
            <a:off x="0" y="0"/>
            <a:ext cx="9144000" cy="950100"/>
          </a:xfrm>
          <a:prstGeom prst="rect">
            <a:avLst/>
          </a:prstGeom>
          <a:solidFill>
            <a:srgbClr val="166D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8"/>
          <p:cNvSpPr txBox="1"/>
          <p:nvPr/>
        </p:nvSpPr>
        <p:spPr>
          <a:xfrm>
            <a:off x="361750" y="61675"/>
            <a:ext cx="8545800" cy="88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900">
                <a:solidFill>
                  <a:schemeClr val="lt1"/>
                </a:solidFill>
                <a:latin typeface="Open Sans"/>
                <a:ea typeface="Open Sans"/>
                <a:cs typeface="Open Sans"/>
                <a:sym typeface="Open Sans"/>
              </a:rPr>
              <a:t>An Overview of the Curriculum Initiative</a:t>
            </a:r>
            <a:endParaRPr b="1" sz="2900">
              <a:solidFill>
                <a:schemeClr val="lt1"/>
              </a:solidFill>
              <a:latin typeface="Open Sans"/>
              <a:ea typeface="Open Sans"/>
              <a:cs typeface="Open Sans"/>
              <a:sym typeface="Open Sans"/>
            </a:endParaRPr>
          </a:p>
        </p:txBody>
      </p:sp>
      <p:pic>
        <p:nvPicPr>
          <p:cNvPr id="184" name="Google Shape;184;p38"/>
          <p:cNvPicPr preferRelativeResize="0"/>
          <p:nvPr/>
        </p:nvPicPr>
        <p:blipFill>
          <a:blip r:embed="rId5">
            <a:alphaModFix/>
          </a:blip>
          <a:stretch>
            <a:fillRect/>
          </a:stretch>
        </p:blipFill>
        <p:spPr>
          <a:xfrm>
            <a:off x="0" y="5563251"/>
            <a:ext cx="9143999" cy="1315200"/>
          </a:xfrm>
          <a:prstGeom prst="rect">
            <a:avLst/>
          </a:prstGeom>
          <a:no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pic>
        <p:nvPicPr>
          <p:cNvPr descr="poll-type-id" id="263" name="Google Shape;263;p47">
            <a:hlinkClick r:id="rId4"/>
          </p:cNvPr>
          <p:cNvPicPr preferRelativeResize="0"/>
          <p:nvPr/>
        </p:nvPicPr>
        <p:blipFill>
          <a:blip r:embed="rId5">
            <a:alphaModFix/>
          </a:blip>
          <a:stretch>
            <a:fillRect/>
          </a:stretch>
        </p:blipFill>
        <p:spPr>
          <a:xfrm>
            <a:off x="508000" y="2514600"/>
            <a:ext cx="1828800" cy="1828800"/>
          </a:xfrm>
          <a:prstGeom prst="rect">
            <a:avLst/>
          </a:prstGeom>
          <a:noFill/>
          <a:ln>
            <a:noFill/>
          </a:ln>
        </p:spPr>
      </p:pic>
      <p:sp>
        <p:nvSpPr>
          <p:cNvPr descr="title-id" id="264" name="Google Shape;264;p47"/>
          <p:cNvSpPr txBox="1"/>
          <p:nvPr/>
        </p:nvSpPr>
        <p:spPr>
          <a:xfrm>
            <a:off x="2590800" y="2571750"/>
            <a:ext cx="60453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Open Sans"/>
                <a:ea typeface="Open Sans"/>
                <a:cs typeface="Open Sans"/>
                <a:sym typeface="Open Sans"/>
              </a:rPr>
              <a:t>How familiar are you with Project SMART?</a:t>
            </a:r>
            <a:endParaRPr b="1" sz="3600">
              <a:solidFill>
                <a:srgbClr val="5B5B5B"/>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9" name="Shape 269"/>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4" name="Shape 274"/>
        <p:cNvGrpSpPr/>
        <p:nvPr/>
      </p:nvGrpSpPr>
      <p:grpSpPr>
        <a:xfrm>
          <a:off x="0" y="0"/>
          <a:ext cx="0" cy="0"/>
          <a:chOff x="0" y="0"/>
          <a:chExt cx="0" cy="0"/>
        </a:xfrm>
      </p:grpSpPr>
      <p:sp>
        <p:nvSpPr>
          <p:cNvPr id="275" name="Google Shape;275;p49"/>
          <p:cNvSpPr txBox="1"/>
          <p:nvPr>
            <p:ph type="title"/>
          </p:nvPr>
        </p:nvSpPr>
        <p:spPr>
          <a:xfrm>
            <a:off x="138350" y="793867"/>
            <a:ext cx="8229600" cy="1143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3200"/>
              <a:buFont typeface="Arial"/>
              <a:buNone/>
            </a:pPr>
            <a:r>
              <a:rPr b="1" lang="en" sz="3200">
                <a:solidFill>
                  <a:srgbClr val="018583"/>
                </a:solidFill>
                <a:latin typeface="Open Sans"/>
                <a:ea typeface="Open Sans"/>
                <a:cs typeface="Open Sans"/>
                <a:sym typeface="Open Sans"/>
              </a:rPr>
              <a:t>Project SMART </a:t>
            </a:r>
            <a:endParaRPr b="1" sz="3200">
              <a:solidFill>
                <a:srgbClr val="018583"/>
              </a:solidFill>
              <a:latin typeface="Open Sans"/>
              <a:ea typeface="Open Sans"/>
              <a:cs typeface="Open Sans"/>
              <a:sym typeface="Open Sans"/>
            </a:endParaRPr>
          </a:p>
        </p:txBody>
      </p:sp>
      <p:sp>
        <p:nvSpPr>
          <p:cNvPr id="276" name="Google Shape;276;p49"/>
          <p:cNvSpPr txBox="1"/>
          <p:nvPr>
            <p:ph type="title"/>
          </p:nvPr>
        </p:nvSpPr>
        <p:spPr>
          <a:xfrm>
            <a:off x="138350" y="3428992"/>
            <a:ext cx="8229600" cy="1143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3200"/>
              <a:buFont typeface="Arial"/>
              <a:buNone/>
            </a:pPr>
            <a:r>
              <a:rPr b="1" lang="en" sz="3200">
                <a:solidFill>
                  <a:srgbClr val="018583"/>
                </a:solidFill>
                <a:latin typeface="Open Sans"/>
                <a:ea typeface="Open Sans"/>
                <a:cs typeface="Open Sans"/>
                <a:sym typeface="Open Sans"/>
              </a:rPr>
              <a:t>Purpose</a:t>
            </a:r>
            <a:endParaRPr b="1" sz="3200">
              <a:solidFill>
                <a:srgbClr val="018583"/>
              </a:solidFill>
              <a:latin typeface="Open Sans"/>
              <a:ea typeface="Open Sans"/>
              <a:cs typeface="Open Sans"/>
              <a:sym typeface="Open Sans"/>
            </a:endParaRPr>
          </a:p>
        </p:txBody>
      </p:sp>
      <p:sp>
        <p:nvSpPr>
          <p:cNvPr id="277" name="Google Shape;277;p49"/>
          <p:cNvSpPr txBox="1"/>
          <p:nvPr>
            <p:ph idx="1" type="body"/>
          </p:nvPr>
        </p:nvSpPr>
        <p:spPr>
          <a:xfrm>
            <a:off x="511100" y="1676400"/>
            <a:ext cx="8319300" cy="18288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520"/>
              </a:spcBef>
              <a:spcAft>
                <a:spcPts val="0"/>
              </a:spcAft>
              <a:buSzPts val="2600"/>
              <a:buFont typeface="Open Sans"/>
              <a:buChar char="●"/>
            </a:pPr>
            <a:r>
              <a:rPr lang="en" sz="2600">
                <a:latin typeface="Open Sans"/>
                <a:ea typeface="Open Sans"/>
                <a:cs typeface="Open Sans"/>
                <a:sym typeface="Open Sans"/>
              </a:rPr>
              <a:t>Texas summer math program </a:t>
            </a:r>
            <a:endParaRPr sz="2600">
              <a:latin typeface="Open Sans"/>
              <a:ea typeface="Open Sans"/>
              <a:cs typeface="Open Sans"/>
              <a:sym typeface="Open Sans"/>
            </a:endParaRPr>
          </a:p>
          <a:p>
            <a:pPr indent="-393700" lvl="0" marL="457200" rtl="0" algn="l">
              <a:lnSpc>
                <a:spcPct val="100000"/>
              </a:lnSpc>
              <a:spcBef>
                <a:spcPts val="0"/>
              </a:spcBef>
              <a:spcAft>
                <a:spcPts val="0"/>
              </a:spcAft>
              <a:buSzPts val="2600"/>
              <a:buFont typeface="Open Sans"/>
              <a:buChar char="●"/>
            </a:pPr>
            <a:r>
              <a:rPr lang="en" sz="2600">
                <a:latin typeface="Open Sans"/>
                <a:ea typeface="Open Sans"/>
                <a:cs typeface="Open Sans"/>
                <a:sym typeface="Open Sans"/>
              </a:rPr>
              <a:t>To strengthen the math skills of migrant students who have </a:t>
            </a:r>
            <a:r>
              <a:rPr lang="en" sz="2600">
                <a:latin typeface="Open Sans"/>
                <a:ea typeface="Open Sans"/>
                <a:cs typeface="Open Sans"/>
                <a:sym typeface="Open Sans"/>
              </a:rPr>
              <a:t>completed</a:t>
            </a:r>
            <a:r>
              <a:rPr lang="en" sz="2600">
                <a:latin typeface="Open Sans"/>
                <a:ea typeface="Open Sans"/>
                <a:cs typeface="Open Sans"/>
                <a:sym typeface="Open Sans"/>
              </a:rPr>
              <a:t> grades K-8.</a:t>
            </a:r>
            <a:endParaRPr>
              <a:latin typeface="Open Sans"/>
              <a:ea typeface="Open Sans"/>
              <a:cs typeface="Open Sans"/>
              <a:sym typeface="Open Sans"/>
            </a:endParaRPr>
          </a:p>
          <a:p>
            <a:pPr indent="0" lvl="0" marL="0" rtl="0" algn="l">
              <a:lnSpc>
                <a:spcPct val="100000"/>
              </a:lnSpc>
              <a:spcBef>
                <a:spcPts val="560"/>
              </a:spcBef>
              <a:spcAft>
                <a:spcPts val="0"/>
              </a:spcAft>
              <a:buClr>
                <a:schemeClr val="dk1"/>
              </a:buClr>
              <a:buSzPts val="2800"/>
              <a:buNone/>
            </a:pPr>
            <a:r>
              <a:t/>
            </a:r>
            <a:endParaRPr sz="2800"/>
          </a:p>
        </p:txBody>
      </p:sp>
      <p:sp>
        <p:nvSpPr>
          <p:cNvPr id="278" name="Google Shape;278;p49"/>
          <p:cNvSpPr txBox="1"/>
          <p:nvPr/>
        </p:nvSpPr>
        <p:spPr>
          <a:xfrm>
            <a:off x="535550" y="4417175"/>
            <a:ext cx="8229600" cy="1569600"/>
          </a:xfrm>
          <a:prstGeom prst="rect">
            <a:avLst/>
          </a:prstGeom>
          <a:noFill/>
          <a:ln>
            <a:noFill/>
          </a:ln>
        </p:spPr>
        <p:txBody>
          <a:bodyPr anchorCtr="0" anchor="t" bIns="45700" lIns="91425" spcFirstLastPara="1" rIns="91425" wrap="square" tIns="45700">
            <a:noAutofit/>
          </a:bodyPr>
          <a:lstStyle/>
          <a:p>
            <a:pPr indent="-393700" lvl="0" marL="457200" marR="0" rtl="0" algn="l">
              <a:lnSpc>
                <a:spcPct val="100000"/>
              </a:lnSpc>
              <a:spcBef>
                <a:spcPts val="0"/>
              </a:spcBef>
              <a:spcAft>
                <a:spcPts val="0"/>
              </a:spcAft>
              <a:buClr>
                <a:schemeClr val="dk1"/>
              </a:buClr>
              <a:buSzPts val="2600"/>
              <a:buFont typeface="Open Sans"/>
              <a:buChar char="●"/>
            </a:pPr>
            <a:r>
              <a:rPr lang="en" sz="2600">
                <a:solidFill>
                  <a:schemeClr val="dk1"/>
                </a:solidFill>
                <a:latin typeface="Open Sans"/>
                <a:ea typeface="Open Sans"/>
                <a:cs typeface="Open Sans"/>
                <a:sym typeface="Open Sans"/>
              </a:rPr>
              <a:t>I</a:t>
            </a:r>
            <a:r>
              <a:rPr b="0" i="0" lang="en" sz="2600" u="none" cap="none" strike="noStrike">
                <a:solidFill>
                  <a:schemeClr val="dk1"/>
                </a:solidFill>
                <a:latin typeface="Open Sans"/>
                <a:ea typeface="Open Sans"/>
                <a:cs typeface="Open Sans"/>
                <a:sym typeface="Open Sans"/>
              </a:rPr>
              <a:t>mprove the math skills of migratory children through research-based instruction. </a:t>
            </a:r>
            <a:endParaRPr b="0" i="0" sz="2600" u="none" cap="none" strike="noStrike">
              <a:solidFill>
                <a:schemeClr val="dk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3" name="Shape 283"/>
        <p:cNvGrpSpPr/>
        <p:nvPr/>
      </p:nvGrpSpPr>
      <p:grpSpPr>
        <a:xfrm>
          <a:off x="0" y="0"/>
          <a:ext cx="0" cy="0"/>
          <a:chOff x="0" y="0"/>
          <a:chExt cx="0" cy="0"/>
        </a:xfrm>
      </p:grpSpPr>
      <p:sp>
        <p:nvSpPr>
          <p:cNvPr id="284" name="Google Shape;284;p50"/>
          <p:cNvSpPr txBox="1"/>
          <p:nvPr>
            <p:ph type="title"/>
          </p:nvPr>
        </p:nvSpPr>
        <p:spPr>
          <a:xfrm>
            <a:off x="57725" y="614750"/>
            <a:ext cx="7100700" cy="1134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3200"/>
              <a:buFont typeface="Arial"/>
              <a:buNone/>
            </a:pPr>
            <a:r>
              <a:rPr b="1" lang="en" sz="2500">
                <a:solidFill>
                  <a:srgbClr val="018583"/>
                </a:solidFill>
                <a:latin typeface="Open Sans"/>
                <a:ea typeface="Open Sans"/>
                <a:cs typeface="Open Sans"/>
                <a:sym typeface="Open Sans"/>
              </a:rPr>
              <a:t>T</a:t>
            </a:r>
            <a:r>
              <a:rPr b="1" lang="en" sz="2500">
                <a:solidFill>
                  <a:srgbClr val="018583"/>
                </a:solidFill>
                <a:latin typeface="Open Sans"/>
                <a:ea typeface="Open Sans"/>
                <a:cs typeface="Open Sans"/>
                <a:sym typeface="Open Sans"/>
              </a:rPr>
              <a:t>he </a:t>
            </a:r>
            <a:r>
              <a:rPr b="1" lang="en" sz="2500">
                <a:solidFill>
                  <a:srgbClr val="018583"/>
                </a:solidFill>
                <a:uFill>
                  <a:noFill/>
                </a:uFill>
                <a:latin typeface="Open Sans"/>
                <a:ea typeface="Open Sans"/>
                <a:cs typeface="Open Sans"/>
                <a:sym typeface="Open Sans"/>
                <a:hlinkClick r:id="rId4">
                  <a:extLst>
                    <a:ext uri="{A12FA001-AC4F-418D-AE19-62706E023703}">
                      <ahyp:hlinkClr val="tx"/>
                    </a:ext>
                  </a:extLst>
                </a:hlinkClick>
              </a:rPr>
              <a:t>components of this program</a:t>
            </a:r>
            <a:endParaRPr b="1" sz="2500">
              <a:solidFill>
                <a:srgbClr val="018583"/>
              </a:solidFill>
              <a:latin typeface="Open Sans"/>
              <a:ea typeface="Open Sans"/>
              <a:cs typeface="Open Sans"/>
              <a:sym typeface="Open Sans"/>
            </a:endParaRPr>
          </a:p>
        </p:txBody>
      </p:sp>
      <p:sp>
        <p:nvSpPr>
          <p:cNvPr id="285" name="Google Shape;285;p50"/>
          <p:cNvSpPr txBox="1"/>
          <p:nvPr/>
        </p:nvSpPr>
        <p:spPr>
          <a:xfrm>
            <a:off x="381000" y="1600200"/>
            <a:ext cx="8229600" cy="196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000000"/>
                </a:solidFill>
                <a:latin typeface="Open Sans"/>
                <a:ea typeface="Open Sans"/>
                <a:cs typeface="Open Sans"/>
                <a:sym typeface="Open Sans"/>
              </a:rPr>
              <a:t>Five grade bands</a:t>
            </a:r>
            <a:endParaRPr b="0" i="0" sz="3200" u="none" cap="none" strike="noStrike">
              <a:solidFill>
                <a:srgbClr val="000000"/>
              </a:solidFill>
              <a:latin typeface="Open Sans"/>
              <a:ea typeface="Open Sans"/>
              <a:cs typeface="Open Sans"/>
              <a:sym typeface="Open Sans"/>
            </a:endParaRPr>
          </a:p>
          <a:p>
            <a:pPr indent="0" lvl="0" marL="0" marR="0" rtl="0" algn="l">
              <a:lnSpc>
                <a:spcPct val="100000"/>
              </a:lnSpc>
              <a:spcBef>
                <a:spcPts val="180"/>
              </a:spcBef>
              <a:spcAft>
                <a:spcPts val="0"/>
              </a:spcAft>
              <a:buClr>
                <a:srgbClr val="000000"/>
              </a:buClr>
              <a:buSzPts val="900"/>
              <a:buFont typeface="Arial"/>
              <a:buNone/>
            </a:pPr>
            <a:r>
              <a:t/>
            </a:r>
            <a:endParaRPr b="1" i="0" sz="900" u="none" cap="none" strike="noStrike">
              <a:solidFill>
                <a:srgbClr val="000000"/>
              </a:solidFill>
              <a:latin typeface="Open Sans"/>
              <a:ea typeface="Open Sans"/>
              <a:cs typeface="Open Sans"/>
              <a:sym typeface="Open Sans"/>
            </a:endParaRPr>
          </a:p>
          <a:p>
            <a:pPr indent="0" lvl="0" marL="0" marR="0" rtl="0" algn="l">
              <a:lnSpc>
                <a:spcPct val="100000"/>
              </a:lnSpc>
              <a:spcBef>
                <a:spcPts val="560"/>
              </a:spcBef>
              <a:spcAft>
                <a:spcPts val="0"/>
              </a:spcAft>
              <a:buClr>
                <a:srgbClr val="000000"/>
              </a:buClr>
              <a:buSzPts val="2800"/>
              <a:buFont typeface="Arial"/>
              <a:buNone/>
            </a:pPr>
            <a:r>
              <a:rPr b="0" i="0" lang="en" sz="2800" u="none" cap="none" strike="noStrike">
                <a:solidFill>
                  <a:srgbClr val="000000"/>
                </a:solidFill>
                <a:latin typeface="Open Sans"/>
                <a:ea typeface="Open Sans"/>
                <a:cs typeface="Open Sans"/>
                <a:sym typeface="Open Sans"/>
              </a:rPr>
              <a:t>K       1 and 2       3 and 4       5 and 6       7 and 8</a:t>
            </a:r>
            <a:endParaRPr b="0" i="0" sz="3200" u="none" cap="none" strike="noStrike">
              <a:solidFill>
                <a:srgbClr val="000000"/>
              </a:solidFill>
              <a:latin typeface="Open Sans"/>
              <a:ea typeface="Open Sans"/>
              <a:cs typeface="Open Sans"/>
              <a:sym typeface="Open Sans"/>
            </a:endParaRPr>
          </a:p>
          <a:p>
            <a:pPr indent="0" lvl="0" marL="0" marR="0" rtl="0" algn="l">
              <a:lnSpc>
                <a:spcPct val="100000"/>
              </a:lnSpc>
              <a:spcBef>
                <a:spcPts val="560"/>
              </a:spcBef>
              <a:spcAft>
                <a:spcPts val="0"/>
              </a:spcAft>
              <a:buClr>
                <a:srgbClr val="000000"/>
              </a:buClr>
              <a:buSzPts val="1200"/>
              <a:buFont typeface="Arial"/>
              <a:buNone/>
            </a:pPr>
            <a:r>
              <a:t/>
            </a:r>
            <a:endParaRPr b="0" i="0" sz="1200" u="none" cap="none" strike="noStrike">
              <a:solidFill>
                <a:srgbClr val="000000"/>
              </a:solidFill>
              <a:latin typeface="Open Sans"/>
              <a:ea typeface="Open Sans"/>
              <a:cs typeface="Open Sans"/>
              <a:sym typeface="Open Sans"/>
            </a:endParaRPr>
          </a:p>
          <a:p>
            <a:pPr indent="0" lvl="0" marL="0" marR="0" rtl="0" algn="ctr">
              <a:lnSpc>
                <a:spcPct val="100000"/>
              </a:lnSpc>
              <a:spcBef>
                <a:spcPts val="560"/>
              </a:spcBef>
              <a:spcAft>
                <a:spcPts val="0"/>
              </a:spcAft>
              <a:buClr>
                <a:srgbClr val="000000"/>
              </a:buClr>
              <a:buSzPts val="2800"/>
              <a:buFont typeface="Arial"/>
              <a:buNone/>
            </a:pPr>
            <a:r>
              <a:rPr b="1" i="0" lang="en" sz="2800" u="none" cap="none" strike="noStrike">
                <a:solidFill>
                  <a:srgbClr val="000000"/>
                </a:solidFill>
                <a:latin typeface="Open Sans"/>
                <a:ea typeface="Open Sans"/>
                <a:cs typeface="Open Sans"/>
                <a:sym typeface="Open Sans"/>
              </a:rPr>
              <a:t>Four units, 3 lessons in each</a:t>
            </a:r>
            <a:endParaRPr b="1" i="0" sz="2800" u="none" cap="none" strike="noStrike">
              <a:solidFill>
                <a:srgbClr val="000000"/>
              </a:solidFill>
              <a:latin typeface="Open Sans"/>
              <a:ea typeface="Open Sans"/>
              <a:cs typeface="Open Sans"/>
              <a:sym typeface="Open Sans"/>
            </a:endParaRPr>
          </a:p>
          <a:p>
            <a:pPr indent="0" lvl="0" marL="0" marR="0" rtl="0" algn="ctr">
              <a:lnSpc>
                <a:spcPct val="100000"/>
              </a:lnSpc>
              <a:spcBef>
                <a:spcPts val="560"/>
              </a:spcBef>
              <a:spcAft>
                <a:spcPts val="0"/>
              </a:spcAft>
              <a:buClr>
                <a:srgbClr val="000000"/>
              </a:buClr>
              <a:buSzPts val="2800"/>
              <a:buFont typeface="Arial"/>
              <a:buNone/>
            </a:pPr>
            <a:r>
              <a:t/>
            </a:r>
            <a:endParaRPr b="1" i="0" sz="2800" u="none" cap="none" strike="noStrike">
              <a:solidFill>
                <a:srgbClr val="000000"/>
              </a:solidFill>
              <a:latin typeface="Open Sans"/>
              <a:ea typeface="Open Sans"/>
              <a:cs typeface="Open Sans"/>
              <a:sym typeface="Open Sans"/>
            </a:endParaRPr>
          </a:p>
          <a:p>
            <a:pPr indent="0" lvl="0" marL="342900" marR="0" rtl="0" algn="l">
              <a:lnSpc>
                <a:spcPct val="100000"/>
              </a:lnSpc>
              <a:spcBef>
                <a:spcPts val="560"/>
              </a:spcBef>
              <a:spcAft>
                <a:spcPts val="0"/>
              </a:spcAft>
              <a:buClr>
                <a:srgbClr val="000000"/>
              </a:buClr>
              <a:buSzPts val="3200"/>
              <a:buFont typeface="Arial"/>
              <a:buNone/>
            </a:pPr>
            <a:r>
              <a:t/>
            </a:r>
            <a:endParaRPr b="0" i="0" sz="3200" u="none" cap="none" strike="noStrike">
              <a:solidFill>
                <a:srgbClr val="000000"/>
              </a:solidFill>
              <a:latin typeface="Open Sans"/>
              <a:ea typeface="Open Sans"/>
              <a:cs typeface="Open Sans"/>
              <a:sym typeface="Open Sans"/>
            </a:endParaRPr>
          </a:p>
          <a:p>
            <a:pPr indent="0" lvl="0" marL="342900" marR="0" rtl="0" algn="l">
              <a:lnSpc>
                <a:spcPct val="100000"/>
              </a:lnSpc>
              <a:spcBef>
                <a:spcPts val="56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56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286" name="Google Shape;286;p50"/>
          <p:cNvSpPr/>
          <p:nvPr/>
        </p:nvSpPr>
        <p:spPr>
          <a:xfrm>
            <a:off x="304800" y="2286000"/>
            <a:ext cx="533400" cy="457200"/>
          </a:xfrm>
          <a:prstGeom prst="roundRect">
            <a:avLst>
              <a:gd fmla="val 16667" name="adj"/>
            </a:avLst>
          </a:prstGeom>
          <a:noFill/>
          <a:ln cap="flat" cmpd="sng" w="9525">
            <a:solidFill>
              <a:srgbClr val="000000"/>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7" name="Google Shape;287;p50"/>
          <p:cNvSpPr/>
          <p:nvPr/>
        </p:nvSpPr>
        <p:spPr>
          <a:xfrm>
            <a:off x="1295400" y="2286000"/>
            <a:ext cx="1447800" cy="457200"/>
          </a:xfrm>
          <a:prstGeom prst="roundRect">
            <a:avLst>
              <a:gd fmla="val 16667" name="adj"/>
            </a:avLst>
          </a:prstGeom>
          <a:noFill/>
          <a:ln cap="flat" cmpd="sng" w="9525">
            <a:solidFill>
              <a:srgbClr val="000000"/>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8" name="Google Shape;288;p50"/>
          <p:cNvSpPr/>
          <p:nvPr/>
        </p:nvSpPr>
        <p:spPr>
          <a:xfrm>
            <a:off x="3143250" y="2286000"/>
            <a:ext cx="1447800" cy="457200"/>
          </a:xfrm>
          <a:prstGeom prst="roundRect">
            <a:avLst>
              <a:gd fmla="val 16667" name="adj"/>
            </a:avLst>
          </a:prstGeom>
          <a:noFill/>
          <a:ln cap="flat" cmpd="sng" w="9525">
            <a:solidFill>
              <a:srgbClr val="000000"/>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9" name="Google Shape;289;p50"/>
          <p:cNvSpPr/>
          <p:nvPr/>
        </p:nvSpPr>
        <p:spPr>
          <a:xfrm>
            <a:off x="4991100" y="2286000"/>
            <a:ext cx="1447800" cy="457200"/>
          </a:xfrm>
          <a:prstGeom prst="roundRect">
            <a:avLst>
              <a:gd fmla="val 16667" name="adj"/>
            </a:avLst>
          </a:prstGeom>
          <a:noFill/>
          <a:ln cap="flat" cmpd="sng" w="9525">
            <a:solidFill>
              <a:srgbClr val="000000"/>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0" name="Google Shape;290;p50"/>
          <p:cNvSpPr/>
          <p:nvPr/>
        </p:nvSpPr>
        <p:spPr>
          <a:xfrm>
            <a:off x="6858000" y="2286000"/>
            <a:ext cx="1447800" cy="457200"/>
          </a:xfrm>
          <a:prstGeom prst="roundRect">
            <a:avLst>
              <a:gd fmla="val 16667" name="adj"/>
            </a:avLst>
          </a:prstGeom>
          <a:noFill/>
          <a:ln cap="flat" cmpd="sng" w="9525">
            <a:solidFill>
              <a:srgbClr val="000000"/>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1" name="Google Shape;291;p50"/>
          <p:cNvSpPr txBox="1"/>
          <p:nvPr/>
        </p:nvSpPr>
        <p:spPr>
          <a:xfrm>
            <a:off x="321300" y="3690050"/>
            <a:ext cx="3548400" cy="2743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 sz="2600" u="none" cap="none" strike="noStrike">
                <a:solidFill>
                  <a:schemeClr val="dk1"/>
                </a:solidFill>
                <a:latin typeface="Open Sans"/>
                <a:ea typeface="Open Sans"/>
                <a:cs typeface="Open Sans"/>
                <a:sym typeface="Open Sans"/>
              </a:rPr>
              <a:t>Center-based</a:t>
            </a:r>
            <a:endParaRPr b="1" i="0" sz="2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b="1" i="0" sz="1200" u="none" cap="none" strike="noStrike">
              <a:solidFill>
                <a:schemeClr val="dk1"/>
              </a:solidFill>
              <a:latin typeface="Open Sans"/>
              <a:ea typeface="Open Sans"/>
              <a:cs typeface="Open Sans"/>
              <a:sym typeface="Open Sans"/>
            </a:endParaRPr>
          </a:p>
          <a:p>
            <a:pPr indent="-355600" lvl="0" marL="914400" marR="0" rtl="0" algn="l">
              <a:lnSpc>
                <a:spcPct val="100000"/>
              </a:lnSpc>
              <a:spcBef>
                <a:spcPts val="0"/>
              </a:spcBef>
              <a:spcAft>
                <a:spcPts val="0"/>
              </a:spcAft>
              <a:buClr>
                <a:schemeClr val="dk1"/>
              </a:buClr>
              <a:buSzPts val="2000"/>
              <a:buFont typeface="Open Sans"/>
              <a:buChar char="●"/>
            </a:pPr>
            <a:r>
              <a:rPr b="0" i="0" lang="en" sz="2000" u="none" cap="none" strike="noStrike">
                <a:solidFill>
                  <a:schemeClr val="dk1"/>
                </a:solidFill>
                <a:latin typeface="Open Sans"/>
                <a:ea typeface="Open Sans"/>
                <a:cs typeface="Open Sans"/>
                <a:sym typeface="Open Sans"/>
              </a:rPr>
              <a:t>Math lessons</a:t>
            </a:r>
            <a:endParaRPr b="0" i="0" sz="2000" u="none" cap="none" strike="noStrike">
              <a:solidFill>
                <a:schemeClr val="dk1"/>
              </a:solidFill>
              <a:latin typeface="Open Sans"/>
              <a:ea typeface="Open Sans"/>
              <a:cs typeface="Open Sans"/>
              <a:sym typeface="Open Sans"/>
            </a:endParaRPr>
          </a:p>
          <a:p>
            <a:pPr indent="-355600" lvl="0" marL="914400" marR="0" rtl="0" algn="l">
              <a:lnSpc>
                <a:spcPct val="100000"/>
              </a:lnSpc>
              <a:spcBef>
                <a:spcPts val="0"/>
              </a:spcBef>
              <a:spcAft>
                <a:spcPts val="0"/>
              </a:spcAft>
              <a:buClr>
                <a:schemeClr val="dk1"/>
              </a:buClr>
              <a:buSzPts val="2000"/>
              <a:buFont typeface="Open Sans"/>
              <a:buChar char="●"/>
            </a:pPr>
            <a:r>
              <a:rPr b="0" i="0" lang="en" sz="2000" u="none" cap="none" strike="noStrike">
                <a:solidFill>
                  <a:schemeClr val="dk1"/>
                </a:solidFill>
                <a:latin typeface="Open Sans"/>
                <a:ea typeface="Open Sans"/>
                <a:cs typeface="Open Sans"/>
                <a:sym typeface="Open Sans"/>
              </a:rPr>
              <a:t>Family Game</a:t>
            </a:r>
            <a:endParaRPr b="0" i="0" sz="2000" u="none" cap="none" strike="noStrike">
              <a:solidFill>
                <a:schemeClr val="dk1"/>
              </a:solidFill>
              <a:latin typeface="Open Sans"/>
              <a:ea typeface="Open Sans"/>
              <a:cs typeface="Open Sans"/>
              <a:sym typeface="Open Sans"/>
            </a:endParaRPr>
          </a:p>
          <a:p>
            <a:pPr indent="-355600" lvl="0" marL="914400" marR="0" rtl="0" algn="l">
              <a:lnSpc>
                <a:spcPct val="100000"/>
              </a:lnSpc>
              <a:spcBef>
                <a:spcPts val="0"/>
              </a:spcBef>
              <a:spcAft>
                <a:spcPts val="0"/>
              </a:spcAft>
              <a:buClr>
                <a:schemeClr val="dk1"/>
              </a:buClr>
              <a:buSzPts val="2000"/>
              <a:buFont typeface="Open Sans"/>
              <a:buChar char="●"/>
            </a:pPr>
            <a:r>
              <a:rPr b="0" i="0" lang="en" sz="2000" u="none" cap="none" strike="noStrike">
                <a:solidFill>
                  <a:schemeClr val="dk1"/>
                </a:solidFill>
                <a:latin typeface="Open Sans"/>
                <a:ea typeface="Open Sans"/>
                <a:cs typeface="Open Sans"/>
                <a:sym typeface="Open Sans"/>
              </a:rPr>
              <a:t>Spiral Review</a:t>
            </a:r>
            <a:endParaRPr b="0" i="0" sz="2000" u="none" cap="none" strike="noStrike">
              <a:solidFill>
                <a:schemeClr val="dk1"/>
              </a:solidFill>
              <a:latin typeface="Open Sans"/>
              <a:ea typeface="Open Sans"/>
              <a:cs typeface="Open Sans"/>
              <a:sym typeface="Open Sans"/>
            </a:endParaRPr>
          </a:p>
          <a:p>
            <a:pPr indent="-355600" lvl="0" marL="914400" marR="0" rtl="0" algn="l">
              <a:lnSpc>
                <a:spcPct val="100000"/>
              </a:lnSpc>
              <a:spcBef>
                <a:spcPts val="0"/>
              </a:spcBef>
              <a:spcAft>
                <a:spcPts val="0"/>
              </a:spcAft>
              <a:buClr>
                <a:schemeClr val="dk1"/>
              </a:buClr>
              <a:buSzPts val="2000"/>
              <a:buFont typeface="Open Sans"/>
              <a:buChar char="●"/>
            </a:pPr>
            <a:r>
              <a:rPr b="0" i="0" lang="en" sz="2000" u="none" cap="none" strike="noStrike">
                <a:solidFill>
                  <a:schemeClr val="dk1"/>
                </a:solidFill>
                <a:latin typeface="Open Sans"/>
                <a:ea typeface="Open Sans"/>
                <a:cs typeface="Open Sans"/>
                <a:sym typeface="Open Sans"/>
              </a:rPr>
              <a:t>Fun with Fractions</a:t>
            </a:r>
            <a:endParaRPr b="0" i="0" sz="2000" u="none" cap="none" strike="noStrike">
              <a:solidFill>
                <a:schemeClr val="dk1"/>
              </a:solidFill>
              <a:latin typeface="Open Sans"/>
              <a:ea typeface="Open Sans"/>
              <a:cs typeface="Open Sans"/>
              <a:sym typeface="Open Sans"/>
            </a:endParaRPr>
          </a:p>
          <a:p>
            <a:pPr indent="-355600" lvl="0" marL="914400" marR="0" rtl="0" algn="l">
              <a:lnSpc>
                <a:spcPct val="100000"/>
              </a:lnSpc>
              <a:spcBef>
                <a:spcPts val="0"/>
              </a:spcBef>
              <a:spcAft>
                <a:spcPts val="0"/>
              </a:spcAft>
              <a:buClr>
                <a:schemeClr val="dk1"/>
              </a:buClr>
              <a:buSzPts val="2000"/>
              <a:buFont typeface="Open Sans"/>
              <a:buChar char="●"/>
            </a:pPr>
            <a:r>
              <a:rPr b="0" i="0" lang="en" sz="2000" u="none" cap="none" strike="noStrike">
                <a:solidFill>
                  <a:schemeClr val="dk1"/>
                </a:solidFill>
                <a:latin typeface="Open Sans"/>
                <a:ea typeface="Open Sans"/>
                <a:cs typeface="Open Sans"/>
                <a:sym typeface="Open Sans"/>
              </a:rPr>
              <a:t>Literature lessons</a:t>
            </a:r>
            <a:endParaRPr b="0" i="0" sz="2000" u="none" cap="none" strike="noStrike">
              <a:solidFill>
                <a:schemeClr val="dk1"/>
              </a:solidFill>
              <a:latin typeface="Open Sans"/>
              <a:ea typeface="Open Sans"/>
              <a:cs typeface="Open Sans"/>
              <a:sym typeface="Open Sans"/>
            </a:endParaRPr>
          </a:p>
          <a:p>
            <a:pPr indent="-355600" lvl="0" marL="914400" marR="0" rtl="0" algn="l">
              <a:lnSpc>
                <a:spcPct val="100000"/>
              </a:lnSpc>
              <a:spcBef>
                <a:spcPts val="0"/>
              </a:spcBef>
              <a:spcAft>
                <a:spcPts val="0"/>
              </a:spcAft>
              <a:buClr>
                <a:schemeClr val="dk1"/>
              </a:buClr>
              <a:buSzPts val="2000"/>
              <a:buFont typeface="Open Sans"/>
              <a:buChar char="●"/>
            </a:pPr>
            <a:r>
              <a:rPr b="0" i="0" lang="en" sz="2000" u="none" cap="none" strike="noStrike">
                <a:solidFill>
                  <a:schemeClr val="dk1"/>
                </a:solidFill>
                <a:latin typeface="Open Sans"/>
                <a:ea typeface="Open Sans"/>
                <a:cs typeface="Open Sans"/>
                <a:sym typeface="Open Sans"/>
              </a:rPr>
              <a:t>STEM activities</a:t>
            </a:r>
            <a:endParaRPr b="0" i="0" sz="2000" u="none" cap="none" strike="noStrike">
              <a:solidFill>
                <a:schemeClr val="dk1"/>
              </a:solidFill>
              <a:latin typeface="Open Sans"/>
              <a:ea typeface="Open Sans"/>
              <a:cs typeface="Open Sans"/>
              <a:sym typeface="Open Sans"/>
            </a:endParaRPr>
          </a:p>
        </p:txBody>
      </p:sp>
      <p:sp>
        <p:nvSpPr>
          <p:cNvPr id="292" name="Google Shape;292;p50"/>
          <p:cNvSpPr txBox="1"/>
          <p:nvPr/>
        </p:nvSpPr>
        <p:spPr>
          <a:xfrm>
            <a:off x="4225875" y="3792450"/>
            <a:ext cx="3548400" cy="229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 sz="2600" u="none" cap="none" strike="noStrike">
                <a:solidFill>
                  <a:schemeClr val="dk1"/>
                </a:solidFill>
                <a:latin typeface="Open Sans"/>
                <a:ea typeface="Open Sans"/>
                <a:cs typeface="Open Sans"/>
                <a:sym typeface="Open Sans"/>
              </a:rPr>
              <a:t>Home-based</a:t>
            </a:r>
            <a:endParaRPr b="1" i="0" sz="2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b="1" i="0" sz="1200" u="none" cap="none" strike="noStrike">
              <a:solidFill>
                <a:schemeClr val="dk1"/>
              </a:solidFill>
              <a:latin typeface="Open Sans"/>
              <a:ea typeface="Open Sans"/>
              <a:cs typeface="Open Sans"/>
              <a:sym typeface="Open Sans"/>
            </a:endParaRPr>
          </a:p>
          <a:p>
            <a:pPr indent="-355600" lvl="0" marL="914400" marR="0" rtl="0" algn="l">
              <a:lnSpc>
                <a:spcPct val="100000"/>
              </a:lnSpc>
              <a:spcBef>
                <a:spcPts val="0"/>
              </a:spcBef>
              <a:spcAft>
                <a:spcPts val="0"/>
              </a:spcAft>
              <a:buClr>
                <a:schemeClr val="dk1"/>
              </a:buClr>
              <a:buSzPts val="2000"/>
              <a:buFont typeface="Open Sans"/>
              <a:buChar char="●"/>
            </a:pPr>
            <a:r>
              <a:rPr b="0" i="0" lang="en" sz="2000" u="none" cap="none" strike="noStrike">
                <a:solidFill>
                  <a:schemeClr val="dk1"/>
                </a:solidFill>
                <a:latin typeface="Open Sans"/>
                <a:ea typeface="Open Sans"/>
                <a:cs typeface="Open Sans"/>
                <a:sym typeface="Open Sans"/>
              </a:rPr>
              <a:t>Math lessons</a:t>
            </a:r>
            <a:endParaRPr b="0" i="0" sz="2000" u="none" cap="none" strike="noStrike">
              <a:solidFill>
                <a:schemeClr val="dk1"/>
              </a:solidFill>
              <a:latin typeface="Open Sans"/>
              <a:ea typeface="Open Sans"/>
              <a:cs typeface="Open Sans"/>
              <a:sym typeface="Open Sans"/>
            </a:endParaRPr>
          </a:p>
          <a:p>
            <a:pPr indent="-355600" lvl="0" marL="914400" marR="0" rtl="0" algn="l">
              <a:lnSpc>
                <a:spcPct val="100000"/>
              </a:lnSpc>
              <a:spcBef>
                <a:spcPts val="0"/>
              </a:spcBef>
              <a:spcAft>
                <a:spcPts val="0"/>
              </a:spcAft>
              <a:buClr>
                <a:schemeClr val="dk1"/>
              </a:buClr>
              <a:buSzPts val="2000"/>
              <a:buFont typeface="Open Sans"/>
              <a:buChar char="●"/>
            </a:pPr>
            <a:r>
              <a:rPr b="0" i="0" lang="en" sz="2000" u="none" cap="none" strike="noStrike">
                <a:solidFill>
                  <a:schemeClr val="dk1"/>
                </a:solidFill>
                <a:latin typeface="Open Sans"/>
                <a:ea typeface="Open Sans"/>
                <a:cs typeface="Open Sans"/>
                <a:sym typeface="Open Sans"/>
              </a:rPr>
              <a:t>Family Game</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rPr b="0" i="1" lang="en" sz="2000" u="none" cap="none" strike="noStrike">
                <a:solidFill>
                  <a:schemeClr val="dk1"/>
                </a:solidFill>
                <a:latin typeface="Open Sans"/>
                <a:ea typeface="Open Sans"/>
                <a:cs typeface="Open Sans"/>
                <a:sym typeface="Open Sans"/>
              </a:rPr>
              <a:t>All other components are available to use as time permits.</a:t>
            </a:r>
            <a:endParaRPr b="0" i="1" sz="20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a:ea typeface="Open Sans"/>
              <a:cs typeface="Open Sans"/>
              <a:sym typeface="Open Sans"/>
            </a:endParaRPr>
          </a:p>
        </p:txBody>
      </p:sp>
      <p:cxnSp>
        <p:nvCxnSpPr>
          <p:cNvPr id="293" name="Google Shape;293;p50"/>
          <p:cNvCxnSpPr/>
          <p:nvPr/>
        </p:nvCxnSpPr>
        <p:spPr>
          <a:xfrm>
            <a:off x="3894700" y="3801100"/>
            <a:ext cx="0" cy="24543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8" name="Shape 298"/>
        <p:cNvGrpSpPr/>
        <p:nvPr/>
      </p:nvGrpSpPr>
      <p:grpSpPr>
        <a:xfrm>
          <a:off x="0" y="0"/>
          <a:ext cx="0" cy="0"/>
          <a:chOff x="0" y="0"/>
          <a:chExt cx="0" cy="0"/>
        </a:xfrm>
      </p:grpSpPr>
      <p:sp>
        <p:nvSpPr>
          <p:cNvPr id="299" name="Google Shape;299;p51"/>
          <p:cNvSpPr txBox="1"/>
          <p:nvPr>
            <p:ph type="title"/>
          </p:nvPr>
        </p:nvSpPr>
        <p:spPr>
          <a:xfrm>
            <a:off x="344675" y="686250"/>
            <a:ext cx="6997800" cy="1143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7F7F7F"/>
              </a:buClr>
              <a:buSzPts val="3200"/>
              <a:buFont typeface="Arial"/>
              <a:buNone/>
            </a:pPr>
            <a:r>
              <a:rPr b="1" lang="en" sz="2800">
                <a:solidFill>
                  <a:srgbClr val="018583"/>
                </a:solidFill>
                <a:latin typeface="Open Sans"/>
                <a:ea typeface="Open Sans"/>
                <a:cs typeface="Open Sans"/>
                <a:sym typeface="Open Sans"/>
              </a:rPr>
              <a:t>How do migratory children participate in the program?</a:t>
            </a:r>
            <a:endParaRPr b="1" sz="2800">
              <a:solidFill>
                <a:srgbClr val="018583"/>
              </a:solidFill>
              <a:latin typeface="Open Sans"/>
              <a:ea typeface="Open Sans"/>
              <a:cs typeface="Open Sans"/>
              <a:sym typeface="Open Sans"/>
            </a:endParaRPr>
          </a:p>
        </p:txBody>
      </p:sp>
      <p:sp>
        <p:nvSpPr>
          <p:cNvPr id="300" name="Google Shape;300;p51"/>
          <p:cNvSpPr txBox="1"/>
          <p:nvPr/>
        </p:nvSpPr>
        <p:spPr>
          <a:xfrm>
            <a:off x="713650" y="1984300"/>
            <a:ext cx="7499700" cy="388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 sz="2400" u="none" cap="none" strike="noStrike">
                <a:solidFill>
                  <a:srgbClr val="000000"/>
                </a:solidFill>
                <a:latin typeface="Open Sans"/>
                <a:ea typeface="Open Sans"/>
                <a:cs typeface="Open Sans"/>
                <a:sym typeface="Open Sans"/>
              </a:rPr>
              <a:t>MEP staff in each school district: </a:t>
            </a:r>
            <a:endParaRPr b="1" i="0" sz="2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1" i="0" sz="2400" u="none" cap="none" strike="noStrike">
              <a:solidFill>
                <a:srgbClr val="000000"/>
              </a:solidFill>
              <a:latin typeface="Open Sans"/>
              <a:ea typeface="Open Sans"/>
              <a:cs typeface="Open Sans"/>
              <a:sym typeface="Open Sans"/>
            </a:endParaRPr>
          </a:p>
          <a:p>
            <a:pPr indent="-342900" lvl="0" marL="342900" marR="0" rtl="0" algn="l">
              <a:lnSpc>
                <a:spcPct val="100000"/>
              </a:lnSpc>
              <a:spcBef>
                <a:spcPts val="0"/>
              </a:spcBef>
              <a:spcAft>
                <a:spcPts val="0"/>
              </a:spcAft>
              <a:buClr>
                <a:srgbClr val="000000"/>
              </a:buClr>
              <a:buSzPts val="2400"/>
              <a:buFont typeface="Open Sans"/>
              <a:buChar char="•"/>
            </a:pPr>
            <a:r>
              <a:rPr b="0" i="0" lang="en" sz="2400" u="none" cap="none" strike="noStrike">
                <a:solidFill>
                  <a:srgbClr val="000000"/>
                </a:solidFill>
                <a:latin typeface="Open Sans"/>
                <a:ea typeface="Open Sans"/>
                <a:cs typeface="Open Sans"/>
                <a:sym typeface="Open Sans"/>
              </a:rPr>
              <a:t>identify and recruit migratory children, grades K-8;</a:t>
            </a:r>
            <a:endParaRPr b="0" i="0" sz="2400" u="none" cap="none" strike="noStrike">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342900" lvl="0" marL="342900" marR="0" rtl="0" algn="l">
              <a:lnSpc>
                <a:spcPct val="100000"/>
              </a:lnSpc>
              <a:spcBef>
                <a:spcPts val="0"/>
              </a:spcBef>
              <a:spcAft>
                <a:spcPts val="0"/>
              </a:spcAft>
              <a:buClr>
                <a:srgbClr val="000000"/>
              </a:buClr>
              <a:buSzPts val="2400"/>
              <a:buFont typeface="Open Sans"/>
              <a:buChar char="•"/>
            </a:pPr>
            <a:r>
              <a:rPr b="0" i="0" lang="en" sz="2400" u="none" cap="none" strike="noStrike">
                <a:solidFill>
                  <a:srgbClr val="000000"/>
                </a:solidFill>
                <a:latin typeface="Open Sans"/>
                <a:ea typeface="Open Sans"/>
                <a:cs typeface="Open Sans"/>
                <a:sym typeface="Open Sans"/>
              </a:rPr>
              <a:t>determine whether a Project SMART program may be offered in their region; and</a:t>
            </a:r>
            <a:endParaRPr b="0" i="0" sz="2400" u="none" cap="none" strike="noStrike">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342900" lvl="0" marL="342900" marR="0" rtl="0" algn="l">
              <a:lnSpc>
                <a:spcPct val="100000"/>
              </a:lnSpc>
              <a:spcBef>
                <a:spcPts val="0"/>
              </a:spcBef>
              <a:spcAft>
                <a:spcPts val="0"/>
              </a:spcAft>
              <a:buClr>
                <a:srgbClr val="000000"/>
              </a:buClr>
              <a:buSzPts val="2400"/>
              <a:buFont typeface="Open Sans"/>
              <a:buChar char="•"/>
            </a:pPr>
            <a:r>
              <a:rPr b="0" i="0" lang="en" sz="2400" u="none" cap="none" strike="noStrike">
                <a:solidFill>
                  <a:srgbClr val="000000"/>
                </a:solidFill>
                <a:latin typeface="Open Sans"/>
                <a:ea typeface="Open Sans"/>
                <a:cs typeface="Open Sans"/>
                <a:sym typeface="Open Sans"/>
              </a:rPr>
              <a:t>offer the Project SMART program to parents of children in the designated grade band(s)</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p52"/>
          <p:cNvSpPr/>
          <p:nvPr/>
        </p:nvSpPr>
        <p:spPr>
          <a:xfrm>
            <a:off x="0" y="5542810"/>
            <a:ext cx="9144000" cy="1315200"/>
          </a:xfrm>
          <a:prstGeom prst="rect">
            <a:avLst/>
          </a:prstGeom>
          <a:solidFill>
            <a:schemeClr val="lt1"/>
          </a:solid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7" name="Google Shape;307;p52"/>
          <p:cNvSpPr txBox="1"/>
          <p:nvPr/>
        </p:nvSpPr>
        <p:spPr>
          <a:xfrm>
            <a:off x="175050" y="3899795"/>
            <a:ext cx="9144000" cy="741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t/>
            </a:r>
            <a:endParaRPr b="0" i="0" sz="2000" u="none" cap="none" strike="noStrike">
              <a:solidFill>
                <a:srgbClr val="FFFFFF"/>
              </a:solidFill>
              <a:latin typeface="Open Sans SemiBold"/>
              <a:ea typeface="Open Sans SemiBold"/>
              <a:cs typeface="Open Sans SemiBold"/>
              <a:sym typeface="Open Sans SemiBold"/>
            </a:endParaRPr>
          </a:p>
        </p:txBody>
      </p:sp>
      <p:pic>
        <p:nvPicPr>
          <p:cNvPr descr="large label BB" id="308" name="Google Shape;308;p52"/>
          <p:cNvPicPr preferRelativeResize="0"/>
          <p:nvPr/>
        </p:nvPicPr>
        <p:blipFill rotWithShape="1">
          <a:blip r:embed="rId3">
            <a:alphaModFix/>
          </a:blip>
          <a:srcRect b="0" l="0" r="0" t="0"/>
          <a:stretch/>
        </p:blipFill>
        <p:spPr>
          <a:xfrm>
            <a:off x="628200" y="1434401"/>
            <a:ext cx="1711865" cy="1315200"/>
          </a:xfrm>
          <a:prstGeom prst="rect">
            <a:avLst/>
          </a:prstGeom>
          <a:noFill/>
          <a:ln>
            <a:noFill/>
          </a:ln>
        </p:spPr>
      </p:pic>
      <p:grpSp>
        <p:nvGrpSpPr>
          <p:cNvPr id="309" name="Google Shape;309;p52"/>
          <p:cNvGrpSpPr/>
          <p:nvPr/>
        </p:nvGrpSpPr>
        <p:grpSpPr>
          <a:xfrm>
            <a:off x="523239" y="3497820"/>
            <a:ext cx="1921795" cy="1545264"/>
            <a:chOff x="7108225" y="4838700"/>
            <a:chExt cx="2035800" cy="1470000"/>
          </a:xfrm>
        </p:grpSpPr>
        <p:sp>
          <p:nvSpPr>
            <p:cNvPr id="310" name="Google Shape;310;p52"/>
            <p:cNvSpPr/>
            <p:nvPr/>
          </p:nvSpPr>
          <p:spPr>
            <a:xfrm>
              <a:off x="7108225" y="4838700"/>
              <a:ext cx="2035800" cy="147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1" name="Google Shape;311;p52"/>
            <p:cNvPicPr preferRelativeResize="0"/>
            <p:nvPr/>
          </p:nvPicPr>
          <p:blipFill rotWithShape="1">
            <a:blip r:embed="rId4">
              <a:alphaModFix/>
            </a:blip>
            <a:srcRect b="0" l="0" r="0" t="0"/>
            <a:stretch/>
          </p:blipFill>
          <p:spPr>
            <a:xfrm>
              <a:off x="7108505" y="4921685"/>
              <a:ext cx="2035483" cy="1273308"/>
            </a:xfrm>
            <a:prstGeom prst="rect">
              <a:avLst/>
            </a:prstGeom>
            <a:noFill/>
            <a:ln>
              <a:noFill/>
            </a:ln>
          </p:spPr>
        </p:pic>
      </p:grpSp>
      <p:sp>
        <p:nvSpPr>
          <p:cNvPr id="312" name="Google Shape;312;p52"/>
          <p:cNvSpPr/>
          <p:nvPr/>
        </p:nvSpPr>
        <p:spPr>
          <a:xfrm>
            <a:off x="0" y="0"/>
            <a:ext cx="9144000" cy="950100"/>
          </a:xfrm>
          <a:prstGeom prst="rect">
            <a:avLst/>
          </a:prstGeom>
          <a:solidFill>
            <a:srgbClr val="166D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2"/>
          <p:cNvSpPr txBox="1"/>
          <p:nvPr/>
        </p:nvSpPr>
        <p:spPr>
          <a:xfrm>
            <a:off x="361750" y="61675"/>
            <a:ext cx="8545800" cy="88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600">
                <a:solidFill>
                  <a:schemeClr val="lt1"/>
                </a:solidFill>
                <a:latin typeface="Open Sans"/>
                <a:ea typeface="Open Sans"/>
                <a:cs typeface="Open Sans"/>
                <a:sym typeface="Open Sans"/>
              </a:rPr>
              <a:t>Review Materials</a:t>
            </a:r>
            <a:endParaRPr b="1" sz="4600">
              <a:solidFill>
                <a:schemeClr val="lt1"/>
              </a:solidFill>
              <a:latin typeface="Open Sans"/>
              <a:ea typeface="Open Sans"/>
              <a:cs typeface="Open Sans"/>
              <a:sym typeface="Open Sans"/>
            </a:endParaRPr>
          </a:p>
        </p:txBody>
      </p:sp>
      <p:sp>
        <p:nvSpPr>
          <p:cNvPr id="314" name="Google Shape;314;p52"/>
          <p:cNvSpPr txBox="1"/>
          <p:nvPr/>
        </p:nvSpPr>
        <p:spPr>
          <a:xfrm>
            <a:off x="3004925" y="1549700"/>
            <a:ext cx="5670600" cy="399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chemeClr val="dk1"/>
                </a:solidFill>
                <a:latin typeface="Open Sans"/>
                <a:ea typeface="Open Sans"/>
                <a:cs typeface="Open Sans"/>
                <a:sym typeface="Open Sans"/>
              </a:rPr>
              <a:t>What do you notice about…</a:t>
            </a:r>
            <a:endParaRPr b="1" sz="4000">
              <a:solidFill>
                <a:schemeClr val="dk1"/>
              </a:solidFill>
              <a:latin typeface="Open Sans"/>
              <a:ea typeface="Open Sans"/>
              <a:cs typeface="Open Sans"/>
              <a:sym typeface="Open Sans"/>
            </a:endParaRPr>
          </a:p>
          <a:p>
            <a:pPr indent="-482600" lvl="0" marL="457200" rtl="0" algn="l">
              <a:spcBef>
                <a:spcPts val="1000"/>
              </a:spcBef>
              <a:spcAft>
                <a:spcPts val="0"/>
              </a:spcAft>
              <a:buClr>
                <a:schemeClr val="dk1"/>
              </a:buClr>
              <a:buSzPts val="4000"/>
              <a:buFont typeface="Open Sans"/>
              <a:buChar char="●"/>
            </a:pPr>
            <a:r>
              <a:rPr lang="en" sz="4000">
                <a:solidFill>
                  <a:schemeClr val="dk1"/>
                </a:solidFill>
                <a:latin typeface="Open Sans"/>
                <a:ea typeface="Open Sans"/>
                <a:cs typeface="Open Sans"/>
                <a:sym typeface="Open Sans"/>
              </a:rPr>
              <a:t>the site?</a:t>
            </a:r>
            <a:endParaRPr sz="4000">
              <a:solidFill>
                <a:schemeClr val="dk1"/>
              </a:solidFill>
              <a:latin typeface="Open Sans"/>
              <a:ea typeface="Open Sans"/>
              <a:cs typeface="Open Sans"/>
              <a:sym typeface="Open Sans"/>
            </a:endParaRPr>
          </a:p>
          <a:p>
            <a:pPr indent="-482600" lvl="0" marL="457200" rtl="0" algn="l">
              <a:spcBef>
                <a:spcPts val="0"/>
              </a:spcBef>
              <a:spcAft>
                <a:spcPts val="0"/>
              </a:spcAft>
              <a:buClr>
                <a:schemeClr val="dk1"/>
              </a:buClr>
              <a:buSzPts val="4000"/>
              <a:buFont typeface="Open Sans"/>
              <a:buChar char="●"/>
            </a:pPr>
            <a:r>
              <a:rPr lang="en" sz="4000">
                <a:solidFill>
                  <a:schemeClr val="dk1"/>
                </a:solidFill>
                <a:latin typeface="Open Sans"/>
                <a:ea typeface="Open Sans"/>
                <a:cs typeface="Open Sans"/>
                <a:sym typeface="Open Sans"/>
              </a:rPr>
              <a:t>the lessons?</a:t>
            </a:r>
            <a:endParaRPr sz="4000">
              <a:solidFill>
                <a:schemeClr val="dk1"/>
              </a:solidFill>
              <a:latin typeface="Open Sans"/>
              <a:ea typeface="Open Sans"/>
              <a:cs typeface="Open Sans"/>
              <a:sym typeface="Open Sans"/>
            </a:endParaRPr>
          </a:p>
          <a:p>
            <a:pPr indent="-482600" lvl="0" marL="457200" rtl="0" algn="l">
              <a:spcBef>
                <a:spcPts val="0"/>
              </a:spcBef>
              <a:spcAft>
                <a:spcPts val="0"/>
              </a:spcAft>
              <a:buClr>
                <a:schemeClr val="dk1"/>
              </a:buClr>
              <a:buSzPts val="4000"/>
              <a:buFont typeface="Open Sans"/>
              <a:buChar char="●"/>
            </a:pPr>
            <a:r>
              <a:rPr lang="en" sz="4000">
                <a:solidFill>
                  <a:schemeClr val="dk1"/>
                </a:solidFill>
                <a:latin typeface="Open Sans"/>
                <a:ea typeface="Open Sans"/>
                <a:cs typeface="Open Sans"/>
                <a:sym typeface="Open Sans"/>
              </a:rPr>
              <a:t>the support?</a:t>
            </a:r>
            <a:endParaRPr sz="4000">
              <a:solidFill>
                <a:schemeClr val="dk1"/>
              </a:solidFill>
              <a:latin typeface="Open Sans"/>
              <a:ea typeface="Open Sans"/>
              <a:cs typeface="Open Sans"/>
              <a:sym typeface="Open Sans"/>
            </a:endParaRPr>
          </a:p>
        </p:txBody>
      </p:sp>
      <p:pic>
        <p:nvPicPr>
          <p:cNvPr id="315" name="Google Shape;315;p52"/>
          <p:cNvPicPr preferRelativeResize="0"/>
          <p:nvPr/>
        </p:nvPicPr>
        <p:blipFill>
          <a:blip r:embed="rId5">
            <a:alphaModFix/>
          </a:blip>
          <a:stretch>
            <a:fillRect/>
          </a:stretch>
        </p:blipFill>
        <p:spPr>
          <a:xfrm>
            <a:off x="0" y="5563251"/>
            <a:ext cx="9143999" cy="1315200"/>
          </a:xfrm>
          <a:prstGeom prst="rect">
            <a:avLst/>
          </a:prstGeom>
          <a:no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3"/>
          <p:cNvSpPr/>
          <p:nvPr/>
        </p:nvSpPr>
        <p:spPr>
          <a:xfrm>
            <a:off x="0" y="-52975"/>
            <a:ext cx="9197400" cy="695400"/>
          </a:xfrm>
          <a:prstGeom prst="rect">
            <a:avLst/>
          </a:prstGeom>
          <a:solidFill>
            <a:srgbClr val="166DB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3"/>
          <p:cNvSpPr txBox="1"/>
          <p:nvPr/>
        </p:nvSpPr>
        <p:spPr>
          <a:xfrm>
            <a:off x="752925" y="539793"/>
            <a:ext cx="77724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3645"/>
              <a:buFont typeface="Calibri"/>
              <a:buNone/>
            </a:pPr>
            <a:r>
              <a:rPr b="1" i="0" lang="en" sz="3445" u="none" cap="none" strike="noStrike">
                <a:solidFill>
                  <a:schemeClr val="dk1"/>
                </a:solidFill>
                <a:latin typeface="Open Sans"/>
                <a:ea typeface="Open Sans"/>
                <a:cs typeface="Open Sans"/>
                <a:sym typeface="Open Sans"/>
              </a:rPr>
              <a:t>Texas Migrant Education</a:t>
            </a:r>
            <a:r>
              <a:rPr b="1" i="0" lang="en" sz="3445" u="none" cap="none" strike="noStrike">
                <a:solidFill>
                  <a:schemeClr val="dk1"/>
                </a:solidFill>
                <a:latin typeface="Open Sans"/>
                <a:ea typeface="Open Sans"/>
                <a:cs typeface="Open Sans"/>
                <a:sym typeface="Open Sans"/>
              </a:rPr>
              <a:t> Program</a:t>
            </a:r>
            <a:br>
              <a:rPr b="1" i="0" lang="en" sz="3445" u="none" cap="none" strike="noStrike">
                <a:solidFill>
                  <a:schemeClr val="dk1"/>
                </a:solidFill>
                <a:latin typeface="Open Sans"/>
                <a:ea typeface="Open Sans"/>
                <a:cs typeface="Open Sans"/>
                <a:sym typeface="Open Sans"/>
              </a:rPr>
            </a:br>
            <a:r>
              <a:rPr b="1" i="0" lang="en" sz="2770" u="none" cap="none" strike="noStrike">
                <a:solidFill>
                  <a:schemeClr val="dk1"/>
                </a:solidFill>
                <a:latin typeface="Open Sans"/>
                <a:ea typeface="Open Sans"/>
                <a:cs typeface="Open Sans"/>
                <a:sym typeface="Open Sans"/>
              </a:rPr>
              <a:t>Resources for Migratory Children</a:t>
            </a:r>
            <a:endParaRPr b="1" i="0" sz="2770" u="none" cap="none" strike="noStrike">
              <a:solidFill>
                <a:schemeClr val="dk1"/>
              </a:solidFill>
              <a:latin typeface="Open Sans"/>
              <a:ea typeface="Open Sans"/>
              <a:cs typeface="Open Sans"/>
              <a:sym typeface="Open Sans"/>
            </a:endParaRPr>
          </a:p>
        </p:txBody>
      </p:sp>
      <p:sp>
        <p:nvSpPr>
          <p:cNvPr id="323" name="Google Shape;323;p53"/>
          <p:cNvSpPr txBox="1"/>
          <p:nvPr/>
        </p:nvSpPr>
        <p:spPr>
          <a:xfrm>
            <a:off x="3579200" y="2723350"/>
            <a:ext cx="5355900" cy="2354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3000" u="sng">
                <a:solidFill>
                  <a:srgbClr val="1155CC"/>
                </a:solidFill>
                <a:latin typeface="Open Sans"/>
                <a:ea typeface="Open Sans"/>
                <a:cs typeface="Open Sans"/>
                <a:sym typeface="Open Sans"/>
                <a:hlinkClick r:id="rId3">
                  <a:extLst>
                    <a:ext uri="{A12FA001-AC4F-418D-AE19-62706E023703}">
                      <ahyp:hlinkClr val="tx"/>
                    </a:ext>
                  </a:extLst>
                </a:hlinkClick>
              </a:rPr>
              <a:t>Informational Materials </a:t>
            </a:r>
            <a:endParaRPr sz="1700">
              <a:solidFill>
                <a:srgbClr val="1155CC"/>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800"/>
              <a:buFont typeface="Arial"/>
              <a:buNone/>
            </a:pPr>
            <a:r>
              <a:rPr b="1" lang="en" sz="3000" u="sng">
                <a:solidFill>
                  <a:srgbClr val="1155CC"/>
                </a:solidFill>
                <a:latin typeface="Open Sans"/>
                <a:ea typeface="Open Sans"/>
                <a:cs typeface="Open Sans"/>
                <a:sym typeface="Open Sans"/>
                <a:hlinkClick r:id="rId4">
                  <a:extLst>
                    <a:ext uri="{A12FA001-AC4F-418D-AE19-62706E023703}">
                      <ahyp:hlinkClr val="tx"/>
                    </a:ext>
                  </a:extLst>
                </a:hlinkClick>
              </a:rPr>
              <a:t>available at </a:t>
            </a:r>
            <a:endParaRPr sz="1700">
              <a:solidFill>
                <a:srgbClr val="1155CC"/>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800"/>
              <a:buFont typeface="Arial"/>
              <a:buNone/>
            </a:pPr>
            <a:r>
              <a:rPr b="1" lang="en" sz="3000" u="sng">
                <a:solidFill>
                  <a:srgbClr val="1155CC"/>
                </a:solidFill>
                <a:latin typeface="Open Sans"/>
                <a:ea typeface="Open Sans"/>
                <a:cs typeface="Open Sans"/>
                <a:sym typeface="Open Sans"/>
                <a:hlinkClick r:id="rId5">
                  <a:extLst>
                    <a:ext uri="{A12FA001-AC4F-418D-AE19-62706E023703}">
                      <ahyp:hlinkClr val="tx"/>
                    </a:ext>
                  </a:extLst>
                </a:hlinkClick>
              </a:rPr>
              <a:t>the TMEP Portal</a:t>
            </a:r>
            <a:endParaRPr b="1" i="0" sz="3000" u="none" cap="none" strike="noStrike">
              <a:solidFill>
                <a:srgbClr val="1155CC"/>
              </a:solidFill>
              <a:latin typeface="Open Sans"/>
              <a:ea typeface="Open Sans"/>
              <a:cs typeface="Open Sans"/>
              <a:sym typeface="Open Sans"/>
            </a:endParaRPr>
          </a:p>
        </p:txBody>
      </p:sp>
      <p:pic>
        <p:nvPicPr>
          <p:cNvPr id="324" name="Google Shape;324;p53"/>
          <p:cNvPicPr preferRelativeResize="0"/>
          <p:nvPr/>
        </p:nvPicPr>
        <p:blipFill>
          <a:blip r:embed="rId6">
            <a:alphaModFix/>
          </a:blip>
          <a:stretch>
            <a:fillRect/>
          </a:stretch>
        </p:blipFill>
        <p:spPr>
          <a:xfrm>
            <a:off x="405025" y="2153250"/>
            <a:ext cx="3306759" cy="2551500"/>
          </a:xfrm>
          <a:prstGeom prst="rect">
            <a:avLst/>
          </a:prstGeom>
          <a:noFill/>
          <a:ln>
            <a:noFill/>
          </a:ln>
        </p:spPr>
      </p:pic>
      <p:pic>
        <p:nvPicPr>
          <p:cNvPr id="325" name="Google Shape;325;p53"/>
          <p:cNvPicPr preferRelativeResize="0"/>
          <p:nvPr/>
        </p:nvPicPr>
        <p:blipFill>
          <a:blip r:embed="rId7">
            <a:alphaModFix/>
          </a:blip>
          <a:stretch>
            <a:fillRect/>
          </a:stretch>
        </p:blipFill>
        <p:spPr>
          <a:xfrm>
            <a:off x="0" y="5563251"/>
            <a:ext cx="9143999" cy="1315200"/>
          </a:xfrm>
          <a:prstGeom prst="rect">
            <a:avLst/>
          </a:prstGeom>
          <a:no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0" name="Shape 330"/>
        <p:cNvGrpSpPr/>
        <p:nvPr/>
      </p:nvGrpSpPr>
      <p:grpSpPr>
        <a:xfrm>
          <a:off x="0" y="0"/>
          <a:ext cx="0" cy="0"/>
          <a:chOff x="0" y="0"/>
          <a:chExt cx="0" cy="0"/>
        </a:xfrm>
      </p:grpSpPr>
      <p:sp>
        <p:nvSpPr>
          <p:cNvPr id="331" name="Google Shape;331;p54"/>
          <p:cNvSpPr/>
          <p:nvPr/>
        </p:nvSpPr>
        <p:spPr>
          <a:xfrm>
            <a:off x="0" y="5542810"/>
            <a:ext cx="9144000" cy="1315200"/>
          </a:xfrm>
          <a:prstGeom prst="rect">
            <a:avLst/>
          </a:prstGeom>
          <a:solidFill>
            <a:schemeClr val="lt1"/>
          </a:solid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large label BB" id="332" name="Google Shape;332;p54"/>
          <p:cNvPicPr preferRelativeResize="0"/>
          <p:nvPr/>
        </p:nvPicPr>
        <p:blipFill rotWithShape="1">
          <a:blip r:embed="rId3">
            <a:alphaModFix/>
          </a:blip>
          <a:srcRect b="0" l="0" r="0" t="0"/>
          <a:stretch/>
        </p:blipFill>
        <p:spPr>
          <a:xfrm>
            <a:off x="579750" y="1434401"/>
            <a:ext cx="1711865" cy="1315200"/>
          </a:xfrm>
          <a:prstGeom prst="rect">
            <a:avLst/>
          </a:prstGeom>
          <a:noFill/>
          <a:ln>
            <a:noFill/>
          </a:ln>
        </p:spPr>
      </p:pic>
      <p:grpSp>
        <p:nvGrpSpPr>
          <p:cNvPr id="333" name="Google Shape;333;p54"/>
          <p:cNvGrpSpPr/>
          <p:nvPr/>
        </p:nvGrpSpPr>
        <p:grpSpPr>
          <a:xfrm>
            <a:off x="486898" y="3546319"/>
            <a:ext cx="1897569" cy="1448244"/>
            <a:chOff x="7108225" y="4838700"/>
            <a:chExt cx="2035800" cy="1470000"/>
          </a:xfrm>
        </p:grpSpPr>
        <p:sp>
          <p:nvSpPr>
            <p:cNvPr id="334" name="Google Shape;334;p54"/>
            <p:cNvSpPr/>
            <p:nvPr/>
          </p:nvSpPr>
          <p:spPr>
            <a:xfrm>
              <a:off x="7108225" y="4838700"/>
              <a:ext cx="2035800" cy="147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54"/>
            <p:cNvPicPr preferRelativeResize="0"/>
            <p:nvPr/>
          </p:nvPicPr>
          <p:blipFill rotWithShape="1">
            <a:blip r:embed="rId4">
              <a:alphaModFix/>
            </a:blip>
            <a:srcRect b="0" l="0" r="0" t="0"/>
            <a:stretch/>
          </p:blipFill>
          <p:spPr>
            <a:xfrm>
              <a:off x="7108505" y="4921685"/>
              <a:ext cx="2035483" cy="1273308"/>
            </a:xfrm>
            <a:prstGeom prst="rect">
              <a:avLst/>
            </a:prstGeom>
            <a:noFill/>
            <a:ln>
              <a:noFill/>
            </a:ln>
          </p:spPr>
        </p:pic>
      </p:grpSp>
      <p:sp>
        <p:nvSpPr>
          <p:cNvPr id="336" name="Google Shape;336;p54"/>
          <p:cNvSpPr/>
          <p:nvPr/>
        </p:nvSpPr>
        <p:spPr>
          <a:xfrm>
            <a:off x="0" y="0"/>
            <a:ext cx="9144000" cy="950100"/>
          </a:xfrm>
          <a:prstGeom prst="rect">
            <a:avLst/>
          </a:prstGeom>
          <a:solidFill>
            <a:srgbClr val="166D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4"/>
          <p:cNvSpPr txBox="1"/>
          <p:nvPr/>
        </p:nvSpPr>
        <p:spPr>
          <a:xfrm>
            <a:off x="361750" y="61675"/>
            <a:ext cx="8545800" cy="88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600">
                <a:solidFill>
                  <a:schemeClr val="lt1"/>
                </a:solidFill>
                <a:latin typeface="Open Sans"/>
                <a:ea typeface="Open Sans"/>
                <a:cs typeface="Open Sans"/>
                <a:sym typeface="Open Sans"/>
              </a:rPr>
              <a:t>Next Steps</a:t>
            </a:r>
            <a:endParaRPr b="1" sz="4600">
              <a:solidFill>
                <a:schemeClr val="lt1"/>
              </a:solidFill>
              <a:latin typeface="Open Sans"/>
              <a:ea typeface="Open Sans"/>
              <a:cs typeface="Open Sans"/>
              <a:sym typeface="Open Sans"/>
            </a:endParaRPr>
          </a:p>
        </p:txBody>
      </p:sp>
      <p:sp>
        <p:nvSpPr>
          <p:cNvPr id="338" name="Google Shape;338;p54"/>
          <p:cNvSpPr txBox="1"/>
          <p:nvPr/>
        </p:nvSpPr>
        <p:spPr>
          <a:xfrm>
            <a:off x="3004925" y="1168700"/>
            <a:ext cx="5670600" cy="14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chemeClr val="dk1"/>
                </a:solidFill>
                <a:latin typeface="Open Sans"/>
                <a:ea typeface="Open Sans"/>
                <a:cs typeface="Open Sans"/>
                <a:sym typeface="Open Sans"/>
              </a:rPr>
              <a:t>How do I get access to these programs?</a:t>
            </a:r>
            <a:endParaRPr b="1" sz="1000">
              <a:latin typeface="Open Sans"/>
              <a:ea typeface="Open Sans"/>
              <a:cs typeface="Open Sans"/>
              <a:sym typeface="Open Sans"/>
            </a:endParaRPr>
          </a:p>
        </p:txBody>
      </p:sp>
      <p:sp>
        <p:nvSpPr>
          <p:cNvPr id="339" name="Google Shape;339;p54"/>
          <p:cNvSpPr txBox="1"/>
          <p:nvPr/>
        </p:nvSpPr>
        <p:spPr>
          <a:xfrm>
            <a:off x="3101825" y="2793900"/>
            <a:ext cx="5805600" cy="2439600"/>
          </a:xfrm>
          <a:prstGeom prst="rect">
            <a:avLst/>
          </a:prstGeom>
          <a:noFill/>
          <a:ln>
            <a:noFill/>
          </a:ln>
        </p:spPr>
        <p:txBody>
          <a:bodyPr anchorCtr="0" anchor="t" bIns="91425" lIns="91425" spcFirstLastPara="1" rIns="91425" wrap="square" tIns="91425">
            <a:noAutofit/>
          </a:bodyPr>
          <a:lstStyle/>
          <a:p>
            <a:pPr indent="-406400" lvl="0" marL="457200" rtl="0" algn="l">
              <a:spcBef>
                <a:spcPts val="360"/>
              </a:spcBef>
              <a:spcAft>
                <a:spcPts val="0"/>
              </a:spcAft>
              <a:buClr>
                <a:schemeClr val="dk1"/>
              </a:buClr>
              <a:buSzPts val="2800"/>
              <a:buFont typeface="Open Sans"/>
              <a:buChar char="●"/>
            </a:pPr>
            <a:r>
              <a:rPr lang="en" sz="2800">
                <a:solidFill>
                  <a:schemeClr val="dk1"/>
                </a:solidFill>
                <a:latin typeface="Open Sans"/>
                <a:ea typeface="Open Sans"/>
                <a:cs typeface="Open Sans"/>
                <a:sym typeface="Open Sans"/>
              </a:rPr>
              <a:t>Contact your ESC MEP Staff</a:t>
            </a:r>
            <a:endParaRPr sz="2800">
              <a:solidFill>
                <a:schemeClr val="dk1"/>
              </a:solidFill>
              <a:latin typeface="Open Sans"/>
              <a:ea typeface="Open Sans"/>
              <a:cs typeface="Open Sans"/>
              <a:sym typeface="Open Sans"/>
            </a:endParaRPr>
          </a:p>
          <a:p>
            <a:pPr indent="0" lvl="0" marL="0" rtl="0" algn="l">
              <a:spcBef>
                <a:spcPts val="360"/>
              </a:spcBef>
              <a:spcAft>
                <a:spcPts val="0"/>
              </a:spcAft>
              <a:buNone/>
            </a:pPr>
            <a:r>
              <a:t/>
            </a:r>
            <a:endParaRPr sz="2800">
              <a:solidFill>
                <a:schemeClr val="dk1"/>
              </a:solidFill>
              <a:latin typeface="Open Sans"/>
              <a:ea typeface="Open Sans"/>
              <a:cs typeface="Open Sans"/>
              <a:sym typeface="Open Sans"/>
            </a:endParaRPr>
          </a:p>
          <a:p>
            <a:pPr indent="0" lvl="0" marL="0" rtl="0" algn="l">
              <a:spcBef>
                <a:spcPts val="360"/>
              </a:spcBef>
              <a:spcAft>
                <a:spcPts val="0"/>
              </a:spcAft>
              <a:buNone/>
            </a:pPr>
            <a:r>
              <a:rPr lang="en" sz="2800">
                <a:solidFill>
                  <a:schemeClr val="dk1"/>
                </a:solidFill>
                <a:latin typeface="Open Sans"/>
                <a:ea typeface="Open Sans"/>
                <a:cs typeface="Open Sans"/>
                <a:sym typeface="Open Sans"/>
              </a:rPr>
              <a:t>If you have any other questions, please contact Sherri Nunneley</a:t>
            </a:r>
            <a:endParaRPr sz="2800">
              <a:solidFill>
                <a:schemeClr val="dk1"/>
              </a:solidFill>
              <a:latin typeface="Open Sans"/>
              <a:ea typeface="Open Sans"/>
              <a:cs typeface="Open Sans"/>
              <a:sym typeface="Open Sans"/>
            </a:endParaRPr>
          </a:p>
          <a:p>
            <a:pPr indent="0" lvl="0" marL="0" rtl="0" algn="ctr">
              <a:spcBef>
                <a:spcPts val="360"/>
              </a:spcBef>
              <a:spcAft>
                <a:spcPts val="0"/>
              </a:spcAft>
              <a:buNone/>
            </a:pPr>
            <a:r>
              <a:rPr lang="en" sz="2800" u="sng">
                <a:solidFill>
                  <a:srgbClr val="1155CC"/>
                </a:solidFill>
                <a:latin typeface="Open Sans"/>
                <a:ea typeface="Open Sans"/>
                <a:cs typeface="Open Sans"/>
                <a:sym typeface="Open Sans"/>
                <a:hlinkClick r:id="rId5">
                  <a:extLst>
                    <a:ext uri="{A12FA001-AC4F-418D-AE19-62706E023703}">
                      <ahyp:hlinkClr val="tx"/>
                    </a:ext>
                  </a:extLst>
                </a:hlinkClick>
              </a:rPr>
              <a:t>sherri.nunneley@esc20.net</a:t>
            </a:r>
            <a:endParaRPr sz="2800">
              <a:solidFill>
                <a:srgbClr val="1155CC"/>
              </a:solidFill>
              <a:latin typeface="Open Sans"/>
              <a:ea typeface="Open Sans"/>
              <a:cs typeface="Open Sans"/>
              <a:sym typeface="Open Sans"/>
            </a:endParaRPr>
          </a:p>
          <a:p>
            <a:pPr indent="0" lvl="0" marL="0" rtl="0" algn="ctr">
              <a:spcBef>
                <a:spcPts val="360"/>
              </a:spcBef>
              <a:spcAft>
                <a:spcPts val="0"/>
              </a:spcAft>
              <a:buNone/>
            </a:pPr>
            <a:r>
              <a:t/>
            </a:r>
            <a:endParaRPr sz="2800">
              <a:solidFill>
                <a:schemeClr val="dk1"/>
              </a:solidFill>
              <a:latin typeface="Open Sans"/>
              <a:ea typeface="Open Sans"/>
              <a:cs typeface="Open Sans"/>
              <a:sym typeface="Open Sans"/>
            </a:endParaRPr>
          </a:p>
        </p:txBody>
      </p:sp>
      <p:pic>
        <p:nvPicPr>
          <p:cNvPr id="340" name="Google Shape;340;p54"/>
          <p:cNvPicPr preferRelativeResize="0"/>
          <p:nvPr/>
        </p:nvPicPr>
        <p:blipFill>
          <a:blip r:embed="rId6">
            <a:alphaModFix/>
          </a:blip>
          <a:stretch>
            <a:fillRect/>
          </a:stretch>
        </p:blipFill>
        <p:spPr>
          <a:xfrm>
            <a:off x="0" y="5563251"/>
            <a:ext cx="9143999" cy="1315200"/>
          </a:xfrm>
          <a:prstGeom prst="rect">
            <a:avLst/>
          </a:prstGeom>
          <a:no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
                <a:latin typeface="Open Sans"/>
                <a:ea typeface="Open Sans"/>
                <a:cs typeface="Open Sans"/>
                <a:sym typeface="Open Sans"/>
              </a:rPr>
              <a:t>Thank You!</a:t>
            </a:r>
            <a:endParaRPr>
              <a:latin typeface="Open Sans"/>
              <a:ea typeface="Open Sans"/>
              <a:cs typeface="Open Sans"/>
              <a:sym typeface="Open Sans"/>
            </a:endParaRPr>
          </a:p>
        </p:txBody>
      </p:sp>
      <p:sp>
        <p:nvSpPr>
          <p:cNvPr id="347" name="Google Shape;347;p55"/>
          <p:cNvSpPr txBox="1"/>
          <p:nvPr>
            <p:ph idx="1" type="body"/>
          </p:nvPr>
        </p:nvSpPr>
        <p:spPr>
          <a:xfrm>
            <a:off x="4730525" y="1409675"/>
            <a:ext cx="4205700" cy="3627300"/>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 sz="3100">
                <a:latin typeface="Open Sans"/>
                <a:ea typeface="Open Sans"/>
                <a:cs typeface="Open Sans"/>
                <a:sym typeface="Open Sans"/>
              </a:rPr>
              <a:t>Myra Faris</a:t>
            </a:r>
            <a:endParaRPr sz="2800">
              <a:latin typeface="Open Sans"/>
              <a:ea typeface="Open Sans"/>
              <a:cs typeface="Open Sans"/>
              <a:sym typeface="Open Sans"/>
            </a:endParaRPr>
          </a:p>
          <a:p>
            <a:pPr indent="0" lvl="0" marL="0" rtl="0" algn="ctr">
              <a:lnSpc>
                <a:spcPct val="100000"/>
              </a:lnSpc>
              <a:spcBef>
                <a:spcPts val="1400"/>
              </a:spcBef>
              <a:spcAft>
                <a:spcPts val="0"/>
              </a:spcAft>
              <a:buClr>
                <a:schemeClr val="dk1"/>
              </a:buClr>
              <a:buSzPts val="1100"/>
              <a:buFont typeface="Arial"/>
              <a:buNone/>
            </a:pPr>
            <a:r>
              <a:rPr lang="en" sz="1700">
                <a:latin typeface="Open Sans"/>
                <a:ea typeface="Open Sans"/>
                <a:cs typeface="Open Sans"/>
                <a:sym typeface="Open Sans"/>
              </a:rPr>
              <a:t>Research and Development Specialist</a:t>
            </a:r>
            <a:endParaRPr sz="1700">
              <a:latin typeface="Open Sans"/>
              <a:ea typeface="Open Sans"/>
              <a:cs typeface="Open Sans"/>
              <a:sym typeface="Open Sans"/>
            </a:endParaRPr>
          </a:p>
          <a:p>
            <a:pPr indent="0" lvl="0" marL="0" rtl="0" algn="ctr">
              <a:lnSpc>
                <a:spcPct val="100000"/>
              </a:lnSpc>
              <a:spcBef>
                <a:spcPts val="360"/>
              </a:spcBef>
              <a:spcAft>
                <a:spcPts val="0"/>
              </a:spcAft>
              <a:buClr>
                <a:schemeClr val="dk1"/>
              </a:buClr>
              <a:buSzPts val="1100"/>
              <a:buFont typeface="Arial"/>
              <a:buNone/>
            </a:pPr>
            <a:r>
              <a:rPr lang="en">
                <a:latin typeface="Open Sans"/>
                <a:ea typeface="Open Sans"/>
                <a:cs typeface="Open Sans"/>
                <a:sym typeface="Open Sans"/>
              </a:rPr>
              <a:t>Federal, State, and Local Initiatives</a:t>
            </a:r>
            <a:endParaRPr>
              <a:latin typeface="Open Sans"/>
              <a:ea typeface="Open Sans"/>
              <a:cs typeface="Open Sans"/>
              <a:sym typeface="Open Sans"/>
            </a:endParaRPr>
          </a:p>
          <a:p>
            <a:pPr indent="0" lvl="0" marL="0" rtl="0" algn="ctr">
              <a:lnSpc>
                <a:spcPct val="100000"/>
              </a:lnSpc>
              <a:spcBef>
                <a:spcPts val="360"/>
              </a:spcBef>
              <a:spcAft>
                <a:spcPts val="0"/>
              </a:spcAft>
              <a:buClr>
                <a:schemeClr val="dk1"/>
              </a:buClr>
              <a:buSzPts val="1100"/>
              <a:buFont typeface="Arial"/>
              <a:buNone/>
            </a:pPr>
            <a:r>
              <a:t/>
            </a:r>
            <a:endParaRPr>
              <a:latin typeface="Open Sans"/>
              <a:ea typeface="Open Sans"/>
              <a:cs typeface="Open Sans"/>
              <a:sym typeface="Open Sans"/>
            </a:endParaRPr>
          </a:p>
          <a:p>
            <a:pPr indent="0" lvl="0" marL="0" rtl="0" algn="ctr">
              <a:lnSpc>
                <a:spcPct val="100000"/>
              </a:lnSpc>
              <a:spcBef>
                <a:spcPts val="360"/>
              </a:spcBef>
              <a:spcAft>
                <a:spcPts val="0"/>
              </a:spcAft>
              <a:buClr>
                <a:schemeClr val="dk1"/>
              </a:buClr>
              <a:buSzPts val="1100"/>
              <a:buFont typeface="Arial"/>
              <a:buNone/>
            </a:pPr>
            <a:r>
              <a:rPr lang="en">
                <a:latin typeface="Open Sans"/>
                <a:ea typeface="Open Sans"/>
                <a:cs typeface="Open Sans"/>
                <a:sym typeface="Open Sans"/>
              </a:rPr>
              <a:t>Education Service Center, Region 20</a:t>
            </a:r>
            <a:endParaRPr>
              <a:latin typeface="Open Sans"/>
              <a:ea typeface="Open Sans"/>
              <a:cs typeface="Open Sans"/>
              <a:sym typeface="Open Sans"/>
            </a:endParaRPr>
          </a:p>
          <a:p>
            <a:pPr indent="0" lvl="0" marL="0" rtl="0" algn="ctr">
              <a:lnSpc>
                <a:spcPct val="100000"/>
              </a:lnSpc>
              <a:spcBef>
                <a:spcPts val="360"/>
              </a:spcBef>
              <a:spcAft>
                <a:spcPts val="0"/>
              </a:spcAft>
              <a:buClr>
                <a:schemeClr val="dk1"/>
              </a:buClr>
              <a:buSzPts val="1100"/>
              <a:buFont typeface="Arial"/>
              <a:buNone/>
            </a:pPr>
            <a:r>
              <a:t/>
            </a:r>
            <a:endParaRPr>
              <a:latin typeface="Open Sans"/>
              <a:ea typeface="Open Sans"/>
              <a:cs typeface="Open Sans"/>
              <a:sym typeface="Open Sans"/>
            </a:endParaRPr>
          </a:p>
          <a:p>
            <a:pPr indent="0" lvl="0" marL="0" rtl="0" algn="ctr">
              <a:lnSpc>
                <a:spcPct val="100000"/>
              </a:lnSpc>
              <a:spcBef>
                <a:spcPts val="360"/>
              </a:spcBef>
              <a:spcAft>
                <a:spcPts val="1000"/>
              </a:spcAft>
              <a:buClr>
                <a:schemeClr val="dk1"/>
              </a:buClr>
              <a:buSzPts val="1100"/>
              <a:buFont typeface="Arial"/>
              <a:buNone/>
            </a:pPr>
            <a:r>
              <a:rPr lang="en">
                <a:latin typeface="Open Sans"/>
                <a:ea typeface="Open Sans"/>
                <a:cs typeface="Open Sans"/>
                <a:sym typeface="Open Sans"/>
              </a:rPr>
              <a:t>tea.mepgrants@esc20.net</a:t>
            </a:r>
            <a:endParaRPr sz="2800">
              <a:latin typeface="Open Sans"/>
              <a:ea typeface="Open Sans"/>
              <a:cs typeface="Open Sans"/>
              <a:sym typeface="Open Sans"/>
            </a:endParaRPr>
          </a:p>
        </p:txBody>
      </p:sp>
      <p:sp>
        <p:nvSpPr>
          <p:cNvPr id="348" name="Google Shape;348;p55"/>
          <p:cNvSpPr/>
          <p:nvPr/>
        </p:nvSpPr>
        <p:spPr>
          <a:xfrm>
            <a:off x="0" y="-62800"/>
            <a:ext cx="9197400" cy="672300"/>
          </a:xfrm>
          <a:prstGeom prst="rect">
            <a:avLst/>
          </a:prstGeom>
          <a:solidFill>
            <a:srgbClr val="166DB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9900"/>
              </a:solidFill>
            </a:endParaRPr>
          </a:p>
        </p:txBody>
      </p:sp>
      <p:sp>
        <p:nvSpPr>
          <p:cNvPr id="349" name="Google Shape;349;p55"/>
          <p:cNvSpPr txBox="1"/>
          <p:nvPr>
            <p:ph idx="1" type="body"/>
          </p:nvPr>
        </p:nvSpPr>
        <p:spPr>
          <a:xfrm>
            <a:off x="304800" y="1413425"/>
            <a:ext cx="4205700" cy="3627300"/>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360"/>
              </a:spcBef>
              <a:spcAft>
                <a:spcPts val="0"/>
              </a:spcAft>
              <a:buClr>
                <a:schemeClr val="dk1"/>
              </a:buClr>
              <a:buSzPts val="1100"/>
              <a:buFont typeface="Arial"/>
              <a:buNone/>
            </a:pPr>
            <a:r>
              <a:rPr lang="en" sz="3100">
                <a:latin typeface="Open Sans"/>
                <a:ea typeface="Open Sans"/>
                <a:cs typeface="Open Sans"/>
                <a:sym typeface="Open Sans"/>
              </a:rPr>
              <a:t>Idalia Ibañez</a:t>
            </a:r>
            <a:endParaRPr sz="2800">
              <a:latin typeface="Open Sans"/>
              <a:ea typeface="Open Sans"/>
              <a:cs typeface="Open Sans"/>
              <a:sym typeface="Open Sans"/>
            </a:endParaRPr>
          </a:p>
          <a:p>
            <a:pPr indent="0" lvl="0" marL="0" rtl="0" algn="ctr">
              <a:lnSpc>
                <a:spcPct val="100000"/>
              </a:lnSpc>
              <a:spcBef>
                <a:spcPts val="1400"/>
              </a:spcBef>
              <a:spcAft>
                <a:spcPts val="0"/>
              </a:spcAft>
              <a:buClr>
                <a:schemeClr val="dk1"/>
              </a:buClr>
              <a:buSzPts val="1100"/>
              <a:buFont typeface="Arial"/>
              <a:buNone/>
            </a:pPr>
            <a:r>
              <a:rPr lang="en" sz="1700">
                <a:latin typeface="Open Sans"/>
                <a:ea typeface="Open Sans"/>
                <a:cs typeface="Open Sans"/>
                <a:sym typeface="Open Sans"/>
              </a:rPr>
              <a:t>Director – MEP/USCO/Title V, Part A</a:t>
            </a:r>
            <a:endParaRPr sz="1700">
              <a:latin typeface="Open Sans"/>
              <a:ea typeface="Open Sans"/>
              <a:cs typeface="Open Sans"/>
              <a:sym typeface="Open Sans"/>
            </a:endParaRPr>
          </a:p>
          <a:p>
            <a:pPr indent="0" lvl="0" marL="0" rtl="0" algn="ctr">
              <a:lnSpc>
                <a:spcPct val="100000"/>
              </a:lnSpc>
              <a:spcBef>
                <a:spcPts val="360"/>
              </a:spcBef>
              <a:spcAft>
                <a:spcPts val="0"/>
              </a:spcAft>
              <a:buClr>
                <a:schemeClr val="dk1"/>
              </a:buClr>
              <a:buSzPts val="1100"/>
              <a:buFont typeface="Arial"/>
              <a:buNone/>
            </a:pPr>
            <a:r>
              <a:rPr lang="en" sz="1700">
                <a:latin typeface="Open Sans"/>
                <a:ea typeface="Open Sans"/>
                <a:cs typeface="Open Sans"/>
                <a:sym typeface="Open Sans"/>
              </a:rPr>
              <a:t>Federal Program Compliance Division</a:t>
            </a:r>
            <a:endParaRPr sz="1700">
              <a:latin typeface="Open Sans"/>
              <a:ea typeface="Open Sans"/>
              <a:cs typeface="Open Sans"/>
              <a:sym typeface="Open Sans"/>
            </a:endParaRPr>
          </a:p>
          <a:p>
            <a:pPr indent="0" lvl="0" marL="0" rtl="0" algn="ctr">
              <a:lnSpc>
                <a:spcPct val="100000"/>
              </a:lnSpc>
              <a:spcBef>
                <a:spcPts val="360"/>
              </a:spcBef>
              <a:spcAft>
                <a:spcPts val="0"/>
              </a:spcAft>
              <a:buClr>
                <a:schemeClr val="dk1"/>
              </a:buClr>
              <a:buSzPts val="1100"/>
              <a:buFont typeface="Arial"/>
              <a:buNone/>
            </a:pPr>
            <a:r>
              <a:t/>
            </a:r>
            <a:endParaRPr sz="1700">
              <a:latin typeface="Open Sans"/>
              <a:ea typeface="Open Sans"/>
              <a:cs typeface="Open Sans"/>
              <a:sym typeface="Open Sans"/>
            </a:endParaRPr>
          </a:p>
          <a:p>
            <a:pPr indent="0" lvl="0" marL="0" rtl="0" algn="ctr">
              <a:lnSpc>
                <a:spcPct val="100000"/>
              </a:lnSpc>
              <a:spcBef>
                <a:spcPts val="360"/>
              </a:spcBef>
              <a:spcAft>
                <a:spcPts val="0"/>
              </a:spcAft>
              <a:buClr>
                <a:schemeClr val="dk1"/>
              </a:buClr>
              <a:buSzPts val="1100"/>
              <a:buFont typeface="Arial"/>
              <a:buNone/>
            </a:pPr>
            <a:r>
              <a:rPr lang="en">
                <a:latin typeface="Open Sans"/>
                <a:ea typeface="Open Sans"/>
                <a:cs typeface="Open Sans"/>
                <a:sym typeface="Open Sans"/>
              </a:rPr>
              <a:t>Texas Education Agency</a:t>
            </a:r>
            <a:endParaRPr>
              <a:latin typeface="Open Sans"/>
              <a:ea typeface="Open Sans"/>
              <a:cs typeface="Open Sans"/>
              <a:sym typeface="Open Sans"/>
            </a:endParaRPr>
          </a:p>
          <a:p>
            <a:pPr indent="0" lvl="0" marL="0" rtl="0" algn="ctr">
              <a:lnSpc>
                <a:spcPct val="100000"/>
              </a:lnSpc>
              <a:spcBef>
                <a:spcPts val="360"/>
              </a:spcBef>
              <a:spcAft>
                <a:spcPts val="0"/>
              </a:spcAft>
              <a:buClr>
                <a:schemeClr val="dk1"/>
              </a:buClr>
              <a:buSzPts val="1100"/>
              <a:buFont typeface="Arial"/>
              <a:buNone/>
            </a:pPr>
            <a:r>
              <a:t/>
            </a:r>
            <a:endParaRPr>
              <a:latin typeface="Open Sans"/>
              <a:ea typeface="Open Sans"/>
              <a:cs typeface="Open Sans"/>
              <a:sym typeface="Open Sans"/>
            </a:endParaRPr>
          </a:p>
          <a:p>
            <a:pPr indent="0" lvl="0" marL="0" rtl="0" algn="ctr">
              <a:lnSpc>
                <a:spcPct val="100000"/>
              </a:lnSpc>
              <a:spcBef>
                <a:spcPts val="360"/>
              </a:spcBef>
              <a:spcAft>
                <a:spcPts val="1000"/>
              </a:spcAft>
              <a:buClr>
                <a:schemeClr val="dk1"/>
              </a:buClr>
              <a:buSzPts val="1100"/>
              <a:buFont typeface="Arial"/>
              <a:buNone/>
            </a:pPr>
            <a:r>
              <a:rPr lang="en" u="sng">
                <a:solidFill>
                  <a:schemeClr val="hlink"/>
                </a:solidFill>
                <a:latin typeface="Open Sans"/>
                <a:ea typeface="Open Sans"/>
                <a:cs typeface="Open Sans"/>
                <a:sym typeface="Open Sans"/>
                <a:hlinkClick r:id="rId3"/>
              </a:rPr>
              <a:t>migrant.ed@tea.texas.gov</a:t>
            </a:r>
            <a:endParaRPr>
              <a:latin typeface="Open Sans"/>
              <a:ea typeface="Open Sans"/>
              <a:cs typeface="Open Sans"/>
              <a:sym typeface="Open Sans"/>
            </a:endParaRPr>
          </a:p>
        </p:txBody>
      </p:sp>
      <p:pic>
        <p:nvPicPr>
          <p:cNvPr id="350" name="Google Shape;350;p55"/>
          <p:cNvPicPr preferRelativeResize="0"/>
          <p:nvPr/>
        </p:nvPicPr>
        <p:blipFill>
          <a:blip r:embed="rId4">
            <a:alphaModFix/>
          </a:blip>
          <a:stretch>
            <a:fillRect/>
          </a:stretch>
        </p:blipFill>
        <p:spPr>
          <a:xfrm>
            <a:off x="0" y="5563251"/>
            <a:ext cx="9143999" cy="1315200"/>
          </a:xfrm>
          <a:prstGeom prst="rect">
            <a:avLst/>
          </a:prstGeom>
          <a:no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sp>
        <p:nvSpPr>
          <p:cNvPr id="356" name="Google Shape;356;p56"/>
          <p:cNvSpPr/>
          <p:nvPr/>
        </p:nvSpPr>
        <p:spPr>
          <a:xfrm>
            <a:off x="0" y="5542810"/>
            <a:ext cx="9144000" cy="1315200"/>
          </a:xfrm>
          <a:prstGeom prst="rect">
            <a:avLst/>
          </a:prstGeom>
          <a:solidFill>
            <a:schemeClr val="lt1"/>
          </a:solid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7" name="Google Shape;357;p56"/>
          <p:cNvSpPr txBox="1"/>
          <p:nvPr/>
        </p:nvSpPr>
        <p:spPr>
          <a:xfrm>
            <a:off x="175050" y="3899795"/>
            <a:ext cx="9144000" cy="741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t/>
            </a:r>
            <a:endParaRPr b="0" i="0" sz="2000" u="none" cap="none" strike="noStrike">
              <a:solidFill>
                <a:srgbClr val="FFFFFF"/>
              </a:solidFill>
              <a:latin typeface="Open Sans SemiBold"/>
              <a:ea typeface="Open Sans SemiBold"/>
              <a:cs typeface="Open Sans SemiBold"/>
              <a:sym typeface="Open Sans SemiBold"/>
            </a:endParaRPr>
          </a:p>
        </p:txBody>
      </p:sp>
      <p:pic>
        <p:nvPicPr>
          <p:cNvPr descr="large label BB" id="358" name="Google Shape;358;p56"/>
          <p:cNvPicPr preferRelativeResize="0"/>
          <p:nvPr/>
        </p:nvPicPr>
        <p:blipFill rotWithShape="1">
          <a:blip r:embed="rId3">
            <a:alphaModFix/>
          </a:blip>
          <a:srcRect b="0" l="0" r="0" t="0"/>
          <a:stretch/>
        </p:blipFill>
        <p:spPr>
          <a:xfrm>
            <a:off x="579750" y="1818576"/>
            <a:ext cx="3605301" cy="2769901"/>
          </a:xfrm>
          <a:prstGeom prst="rect">
            <a:avLst/>
          </a:prstGeom>
          <a:noFill/>
          <a:ln>
            <a:noFill/>
          </a:ln>
        </p:spPr>
      </p:pic>
      <p:grpSp>
        <p:nvGrpSpPr>
          <p:cNvPr id="359" name="Google Shape;359;p56"/>
          <p:cNvGrpSpPr/>
          <p:nvPr/>
        </p:nvGrpSpPr>
        <p:grpSpPr>
          <a:xfrm>
            <a:off x="4887660" y="1925596"/>
            <a:ext cx="3773355" cy="2769921"/>
            <a:chOff x="7108225" y="4838700"/>
            <a:chExt cx="2035800" cy="1470000"/>
          </a:xfrm>
        </p:grpSpPr>
        <p:sp>
          <p:nvSpPr>
            <p:cNvPr id="360" name="Google Shape;360;p56"/>
            <p:cNvSpPr/>
            <p:nvPr/>
          </p:nvSpPr>
          <p:spPr>
            <a:xfrm>
              <a:off x="7108225" y="4838700"/>
              <a:ext cx="2035800" cy="147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1" name="Google Shape;361;p56"/>
            <p:cNvPicPr preferRelativeResize="0"/>
            <p:nvPr/>
          </p:nvPicPr>
          <p:blipFill rotWithShape="1">
            <a:blip r:embed="rId4">
              <a:alphaModFix/>
            </a:blip>
            <a:srcRect b="0" l="0" r="0" t="0"/>
            <a:stretch/>
          </p:blipFill>
          <p:spPr>
            <a:xfrm>
              <a:off x="7108505" y="4921685"/>
              <a:ext cx="2035483" cy="1273308"/>
            </a:xfrm>
            <a:prstGeom prst="rect">
              <a:avLst/>
            </a:prstGeom>
            <a:noFill/>
            <a:ln>
              <a:noFill/>
            </a:ln>
          </p:spPr>
        </p:pic>
      </p:grpSp>
      <p:sp>
        <p:nvSpPr>
          <p:cNvPr id="362" name="Google Shape;362;p56"/>
          <p:cNvSpPr/>
          <p:nvPr/>
        </p:nvSpPr>
        <p:spPr>
          <a:xfrm>
            <a:off x="0" y="0"/>
            <a:ext cx="9144000" cy="950100"/>
          </a:xfrm>
          <a:prstGeom prst="rect">
            <a:avLst/>
          </a:prstGeom>
          <a:solidFill>
            <a:srgbClr val="166D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6"/>
          <p:cNvSpPr txBox="1"/>
          <p:nvPr/>
        </p:nvSpPr>
        <p:spPr>
          <a:xfrm>
            <a:off x="361750" y="61675"/>
            <a:ext cx="8545800" cy="88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900">
                <a:solidFill>
                  <a:schemeClr val="lt1"/>
                </a:solidFill>
                <a:latin typeface="Open Sans"/>
                <a:ea typeface="Open Sans"/>
                <a:cs typeface="Open Sans"/>
                <a:sym typeface="Open Sans"/>
              </a:rPr>
              <a:t>An Overview of the Curriculum Initiative</a:t>
            </a:r>
            <a:endParaRPr b="1" sz="2900">
              <a:solidFill>
                <a:schemeClr val="lt1"/>
              </a:solidFill>
              <a:latin typeface="Open Sans"/>
              <a:ea typeface="Open Sans"/>
              <a:cs typeface="Open Sans"/>
              <a:sym typeface="Open Sans"/>
            </a:endParaRPr>
          </a:p>
        </p:txBody>
      </p:sp>
      <p:pic>
        <p:nvPicPr>
          <p:cNvPr id="364" name="Google Shape;364;p56"/>
          <p:cNvPicPr preferRelativeResize="0"/>
          <p:nvPr/>
        </p:nvPicPr>
        <p:blipFill>
          <a:blip r:embed="rId5">
            <a:alphaModFix/>
          </a:blip>
          <a:stretch>
            <a:fillRect/>
          </a:stretch>
        </p:blipFill>
        <p:spPr>
          <a:xfrm>
            <a:off x="0" y="5563251"/>
            <a:ext cx="9143999" cy="1315200"/>
          </a:xfrm>
          <a:prstGeom prst="rect">
            <a:avLst/>
          </a:prstGeom>
          <a:no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88" name="Shape 188"/>
        <p:cNvGrpSpPr/>
        <p:nvPr/>
      </p:nvGrpSpPr>
      <p:grpSpPr>
        <a:xfrm>
          <a:off x="0" y="0"/>
          <a:ext cx="0" cy="0"/>
          <a:chOff x="0" y="0"/>
          <a:chExt cx="0" cy="0"/>
        </a:xfrm>
      </p:grpSpPr>
      <p:sp>
        <p:nvSpPr>
          <p:cNvPr id="189" name="Google Shape;189;p39"/>
          <p:cNvSpPr txBox="1"/>
          <p:nvPr/>
        </p:nvSpPr>
        <p:spPr>
          <a:xfrm>
            <a:off x="6613300" y="6422700"/>
            <a:ext cx="2072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Circa 1952</a:t>
            </a:r>
            <a:endParaRPr>
              <a:latin typeface="Open Sans"/>
              <a:ea typeface="Open Sans"/>
              <a:cs typeface="Open Sans"/>
              <a:sym typeface="Open Sans"/>
            </a:endParaRPr>
          </a:p>
        </p:txBody>
      </p:sp>
      <p:pic>
        <p:nvPicPr>
          <p:cNvPr id="190" name="Google Shape;190;p39"/>
          <p:cNvPicPr preferRelativeResize="0"/>
          <p:nvPr/>
        </p:nvPicPr>
        <p:blipFill>
          <a:blip r:embed="rId3">
            <a:alphaModFix/>
          </a:blip>
          <a:stretch>
            <a:fillRect/>
          </a:stretch>
        </p:blipFill>
        <p:spPr>
          <a:xfrm>
            <a:off x="639700" y="435300"/>
            <a:ext cx="7983201" cy="59874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7"/>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Print Slides 21-32 in color on cardstock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sp>
        <p:nvSpPr>
          <p:cNvPr id="375" name="Google Shape;375;p58"/>
          <p:cNvSpPr/>
          <p:nvPr/>
        </p:nvSpPr>
        <p:spPr>
          <a:xfrm>
            <a:off x="0" y="5542810"/>
            <a:ext cx="9144000" cy="1315200"/>
          </a:xfrm>
          <a:prstGeom prst="rect">
            <a:avLst/>
          </a:prstGeom>
          <a:solidFill>
            <a:schemeClr val="lt1"/>
          </a:solid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6" name="Google Shape;376;p58"/>
          <p:cNvSpPr txBox="1"/>
          <p:nvPr/>
        </p:nvSpPr>
        <p:spPr>
          <a:xfrm>
            <a:off x="175050" y="3899795"/>
            <a:ext cx="9144000" cy="741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t/>
            </a:r>
            <a:endParaRPr b="0" i="0" sz="2000" u="none" cap="none" strike="noStrike">
              <a:solidFill>
                <a:srgbClr val="FFFFFF"/>
              </a:solidFill>
              <a:latin typeface="Open Sans SemiBold"/>
              <a:ea typeface="Open Sans SemiBold"/>
              <a:cs typeface="Open Sans SemiBold"/>
              <a:sym typeface="Open Sans SemiBold"/>
            </a:endParaRPr>
          </a:p>
        </p:txBody>
      </p:sp>
      <p:sp>
        <p:nvSpPr>
          <p:cNvPr id="377" name="Google Shape;377;p58"/>
          <p:cNvSpPr/>
          <p:nvPr/>
        </p:nvSpPr>
        <p:spPr>
          <a:xfrm>
            <a:off x="0" y="0"/>
            <a:ext cx="9144000" cy="950100"/>
          </a:xfrm>
          <a:prstGeom prst="rect">
            <a:avLst/>
          </a:prstGeom>
          <a:solidFill>
            <a:srgbClr val="166D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8"/>
          <p:cNvSpPr txBox="1"/>
          <p:nvPr/>
        </p:nvSpPr>
        <p:spPr>
          <a:xfrm>
            <a:off x="361750" y="61675"/>
            <a:ext cx="8545800" cy="88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900">
                <a:solidFill>
                  <a:schemeClr val="lt1"/>
                </a:solidFill>
                <a:latin typeface="Open Sans"/>
                <a:ea typeface="Open Sans"/>
                <a:cs typeface="Open Sans"/>
                <a:sym typeface="Open Sans"/>
              </a:rPr>
              <a:t>An Overview of the Curriculum Initiative</a:t>
            </a:r>
            <a:endParaRPr b="1" sz="2900">
              <a:solidFill>
                <a:schemeClr val="lt1"/>
              </a:solidFill>
              <a:latin typeface="Open Sans"/>
              <a:ea typeface="Open Sans"/>
              <a:cs typeface="Open Sans"/>
              <a:sym typeface="Open Sans"/>
            </a:endParaRPr>
          </a:p>
        </p:txBody>
      </p:sp>
      <p:sp>
        <p:nvSpPr>
          <p:cNvPr id="379" name="Google Shape;379;p58"/>
          <p:cNvSpPr txBox="1"/>
          <p:nvPr/>
        </p:nvSpPr>
        <p:spPr>
          <a:xfrm>
            <a:off x="361750" y="1213750"/>
            <a:ext cx="8545800" cy="380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600">
                <a:latin typeface="Open Sans"/>
                <a:ea typeface="Open Sans"/>
                <a:cs typeface="Open Sans"/>
                <a:sym typeface="Open Sans"/>
              </a:rPr>
              <a:t>Just an overview of the programs.</a:t>
            </a:r>
            <a:endParaRPr b="1" sz="8600">
              <a:latin typeface="Open Sans"/>
              <a:ea typeface="Open Sans"/>
              <a:cs typeface="Open Sans"/>
              <a:sym typeface="Open Sans"/>
            </a:endParaRPr>
          </a:p>
        </p:txBody>
      </p:sp>
      <p:pic>
        <p:nvPicPr>
          <p:cNvPr id="380" name="Google Shape;380;p58"/>
          <p:cNvPicPr preferRelativeResize="0"/>
          <p:nvPr/>
        </p:nvPicPr>
        <p:blipFill>
          <a:blip r:embed="rId3">
            <a:alphaModFix/>
          </a:blip>
          <a:stretch>
            <a:fillRect/>
          </a:stretch>
        </p:blipFill>
        <p:spPr>
          <a:xfrm>
            <a:off x="0" y="5563251"/>
            <a:ext cx="9143999" cy="1315200"/>
          </a:xfrm>
          <a:prstGeom prst="rect">
            <a:avLst/>
          </a:prstGeom>
          <a:no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sp>
        <p:nvSpPr>
          <p:cNvPr id="386" name="Google Shape;386;p59"/>
          <p:cNvSpPr/>
          <p:nvPr/>
        </p:nvSpPr>
        <p:spPr>
          <a:xfrm>
            <a:off x="0" y="5542810"/>
            <a:ext cx="9144000" cy="1315200"/>
          </a:xfrm>
          <a:prstGeom prst="rect">
            <a:avLst/>
          </a:prstGeom>
          <a:solidFill>
            <a:schemeClr val="lt1"/>
          </a:solid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87" name="Google Shape;387;p59"/>
          <p:cNvSpPr txBox="1"/>
          <p:nvPr/>
        </p:nvSpPr>
        <p:spPr>
          <a:xfrm>
            <a:off x="175050" y="3899795"/>
            <a:ext cx="9144000" cy="741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t/>
            </a:r>
            <a:endParaRPr b="0" i="0" sz="2000" u="none" cap="none" strike="noStrike">
              <a:solidFill>
                <a:srgbClr val="FFFFFF"/>
              </a:solidFill>
              <a:latin typeface="Open Sans SemiBold"/>
              <a:ea typeface="Open Sans SemiBold"/>
              <a:cs typeface="Open Sans SemiBold"/>
              <a:sym typeface="Open Sans SemiBold"/>
            </a:endParaRPr>
          </a:p>
        </p:txBody>
      </p:sp>
      <p:sp>
        <p:nvSpPr>
          <p:cNvPr id="388" name="Google Shape;388;p59"/>
          <p:cNvSpPr/>
          <p:nvPr/>
        </p:nvSpPr>
        <p:spPr>
          <a:xfrm>
            <a:off x="0" y="0"/>
            <a:ext cx="9144000" cy="950100"/>
          </a:xfrm>
          <a:prstGeom prst="rect">
            <a:avLst/>
          </a:prstGeom>
          <a:solidFill>
            <a:srgbClr val="166D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9"/>
          <p:cNvSpPr txBox="1"/>
          <p:nvPr/>
        </p:nvSpPr>
        <p:spPr>
          <a:xfrm>
            <a:off x="361750" y="61675"/>
            <a:ext cx="8545800" cy="88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900">
                <a:solidFill>
                  <a:schemeClr val="lt1"/>
                </a:solidFill>
                <a:latin typeface="Open Sans"/>
                <a:ea typeface="Open Sans"/>
                <a:cs typeface="Open Sans"/>
                <a:sym typeface="Open Sans"/>
              </a:rPr>
              <a:t>An Overview of the Curriculum Initiative</a:t>
            </a:r>
            <a:endParaRPr b="1" sz="2900">
              <a:solidFill>
                <a:schemeClr val="lt1"/>
              </a:solidFill>
              <a:latin typeface="Open Sans"/>
              <a:ea typeface="Open Sans"/>
              <a:cs typeface="Open Sans"/>
              <a:sym typeface="Open Sans"/>
            </a:endParaRPr>
          </a:p>
        </p:txBody>
      </p:sp>
      <p:sp>
        <p:nvSpPr>
          <p:cNvPr id="390" name="Google Shape;390;p59"/>
          <p:cNvSpPr txBox="1"/>
          <p:nvPr/>
        </p:nvSpPr>
        <p:spPr>
          <a:xfrm>
            <a:off x="404575" y="1776600"/>
            <a:ext cx="85029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100">
                <a:solidFill>
                  <a:schemeClr val="dk1"/>
                </a:solidFill>
                <a:latin typeface="Open Sans"/>
                <a:ea typeface="Open Sans"/>
                <a:cs typeface="Open Sans"/>
                <a:sym typeface="Open Sans"/>
              </a:rPr>
              <a:t>I’d like to know more about the components of the programs.</a:t>
            </a:r>
            <a:endParaRPr b="1" sz="7100">
              <a:latin typeface="Open Sans"/>
              <a:ea typeface="Open Sans"/>
              <a:cs typeface="Open Sans"/>
              <a:sym typeface="Open Sans"/>
            </a:endParaRPr>
          </a:p>
        </p:txBody>
      </p:sp>
      <p:pic>
        <p:nvPicPr>
          <p:cNvPr id="391" name="Google Shape;391;p59"/>
          <p:cNvPicPr preferRelativeResize="0"/>
          <p:nvPr/>
        </p:nvPicPr>
        <p:blipFill>
          <a:blip r:embed="rId3">
            <a:alphaModFix/>
          </a:blip>
          <a:stretch>
            <a:fillRect/>
          </a:stretch>
        </p:blipFill>
        <p:spPr>
          <a:xfrm>
            <a:off x="0" y="5563251"/>
            <a:ext cx="9143999" cy="1315200"/>
          </a:xfrm>
          <a:prstGeom prst="rect">
            <a:avLst/>
          </a:prstGeom>
          <a:no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6" name="Shape 396"/>
        <p:cNvGrpSpPr/>
        <p:nvPr/>
      </p:nvGrpSpPr>
      <p:grpSpPr>
        <a:xfrm>
          <a:off x="0" y="0"/>
          <a:ext cx="0" cy="0"/>
          <a:chOff x="0" y="0"/>
          <a:chExt cx="0" cy="0"/>
        </a:xfrm>
      </p:grpSpPr>
      <p:sp>
        <p:nvSpPr>
          <p:cNvPr id="397" name="Google Shape;397;p60"/>
          <p:cNvSpPr/>
          <p:nvPr/>
        </p:nvSpPr>
        <p:spPr>
          <a:xfrm>
            <a:off x="0" y="5542810"/>
            <a:ext cx="9144000" cy="1315200"/>
          </a:xfrm>
          <a:prstGeom prst="rect">
            <a:avLst/>
          </a:prstGeom>
          <a:solidFill>
            <a:schemeClr val="lt1"/>
          </a:solid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98" name="Google Shape;398;p60"/>
          <p:cNvSpPr txBox="1"/>
          <p:nvPr/>
        </p:nvSpPr>
        <p:spPr>
          <a:xfrm>
            <a:off x="175050" y="3899795"/>
            <a:ext cx="9144000" cy="741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t/>
            </a:r>
            <a:endParaRPr b="0" i="0" sz="2000" u="none" cap="none" strike="noStrike">
              <a:solidFill>
                <a:srgbClr val="FFFFFF"/>
              </a:solidFill>
              <a:latin typeface="Open Sans SemiBold"/>
              <a:ea typeface="Open Sans SemiBold"/>
              <a:cs typeface="Open Sans SemiBold"/>
              <a:sym typeface="Open Sans SemiBold"/>
            </a:endParaRPr>
          </a:p>
        </p:txBody>
      </p:sp>
      <p:sp>
        <p:nvSpPr>
          <p:cNvPr id="399" name="Google Shape;399;p60"/>
          <p:cNvSpPr/>
          <p:nvPr/>
        </p:nvSpPr>
        <p:spPr>
          <a:xfrm>
            <a:off x="0" y="0"/>
            <a:ext cx="9144000" cy="950100"/>
          </a:xfrm>
          <a:prstGeom prst="rect">
            <a:avLst/>
          </a:prstGeom>
          <a:solidFill>
            <a:srgbClr val="166D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0"/>
          <p:cNvSpPr txBox="1"/>
          <p:nvPr/>
        </p:nvSpPr>
        <p:spPr>
          <a:xfrm>
            <a:off x="361750" y="61675"/>
            <a:ext cx="8545800" cy="88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900">
                <a:solidFill>
                  <a:schemeClr val="lt1"/>
                </a:solidFill>
                <a:latin typeface="Open Sans"/>
                <a:ea typeface="Open Sans"/>
                <a:cs typeface="Open Sans"/>
                <a:sym typeface="Open Sans"/>
              </a:rPr>
              <a:t>An Overview of the Curriculum Initiative</a:t>
            </a:r>
            <a:endParaRPr b="1" sz="2900">
              <a:solidFill>
                <a:schemeClr val="lt1"/>
              </a:solidFill>
              <a:latin typeface="Open Sans"/>
              <a:ea typeface="Open Sans"/>
              <a:cs typeface="Open Sans"/>
              <a:sym typeface="Open Sans"/>
            </a:endParaRPr>
          </a:p>
        </p:txBody>
      </p:sp>
      <p:sp>
        <p:nvSpPr>
          <p:cNvPr id="401" name="Google Shape;401;p60"/>
          <p:cNvSpPr txBox="1"/>
          <p:nvPr/>
        </p:nvSpPr>
        <p:spPr>
          <a:xfrm>
            <a:off x="361750" y="1776600"/>
            <a:ext cx="84600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700">
                <a:solidFill>
                  <a:schemeClr val="dk1"/>
                </a:solidFill>
                <a:latin typeface="Open Sans"/>
                <a:ea typeface="Open Sans"/>
                <a:cs typeface="Open Sans"/>
                <a:sym typeface="Open Sans"/>
              </a:rPr>
              <a:t>I would like to check my emails quietly in the back.</a:t>
            </a:r>
            <a:endParaRPr b="1" sz="7700">
              <a:solidFill>
                <a:schemeClr val="dk1"/>
              </a:solidFill>
              <a:latin typeface="Open Sans"/>
              <a:ea typeface="Open Sans"/>
              <a:cs typeface="Open Sans"/>
              <a:sym typeface="Open Sans"/>
            </a:endParaRPr>
          </a:p>
        </p:txBody>
      </p:sp>
      <p:pic>
        <p:nvPicPr>
          <p:cNvPr id="402" name="Google Shape;402;p60"/>
          <p:cNvPicPr preferRelativeResize="0"/>
          <p:nvPr/>
        </p:nvPicPr>
        <p:blipFill>
          <a:blip r:embed="rId3">
            <a:alphaModFix/>
          </a:blip>
          <a:stretch>
            <a:fillRect/>
          </a:stretch>
        </p:blipFill>
        <p:spPr>
          <a:xfrm>
            <a:off x="0" y="5563251"/>
            <a:ext cx="9143999" cy="1315200"/>
          </a:xfrm>
          <a:prstGeom prst="rect">
            <a:avLst/>
          </a:prstGeom>
          <a:no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7" name="Shape 407"/>
        <p:cNvGrpSpPr/>
        <p:nvPr/>
      </p:nvGrpSpPr>
      <p:grpSpPr>
        <a:xfrm>
          <a:off x="0" y="0"/>
          <a:ext cx="0" cy="0"/>
          <a:chOff x="0" y="0"/>
          <a:chExt cx="0" cy="0"/>
        </a:xfrm>
      </p:grpSpPr>
      <p:sp>
        <p:nvSpPr>
          <p:cNvPr id="408" name="Google Shape;408;p61"/>
          <p:cNvSpPr/>
          <p:nvPr/>
        </p:nvSpPr>
        <p:spPr>
          <a:xfrm>
            <a:off x="0" y="5542810"/>
            <a:ext cx="9144000" cy="1315200"/>
          </a:xfrm>
          <a:prstGeom prst="rect">
            <a:avLst/>
          </a:prstGeom>
          <a:solidFill>
            <a:schemeClr val="lt1"/>
          </a:solid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9" name="Google Shape;409;p61"/>
          <p:cNvSpPr txBox="1"/>
          <p:nvPr/>
        </p:nvSpPr>
        <p:spPr>
          <a:xfrm>
            <a:off x="175050" y="3899795"/>
            <a:ext cx="9144000" cy="741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t/>
            </a:r>
            <a:endParaRPr b="0" i="0" sz="2000" u="none" cap="none" strike="noStrike">
              <a:solidFill>
                <a:srgbClr val="FFFFFF"/>
              </a:solidFill>
              <a:latin typeface="Open Sans SemiBold"/>
              <a:ea typeface="Open Sans SemiBold"/>
              <a:cs typeface="Open Sans SemiBold"/>
              <a:sym typeface="Open Sans SemiBold"/>
            </a:endParaRPr>
          </a:p>
        </p:txBody>
      </p:sp>
      <p:sp>
        <p:nvSpPr>
          <p:cNvPr id="410" name="Google Shape;410;p61"/>
          <p:cNvSpPr/>
          <p:nvPr/>
        </p:nvSpPr>
        <p:spPr>
          <a:xfrm>
            <a:off x="0" y="0"/>
            <a:ext cx="9144000" cy="950100"/>
          </a:xfrm>
          <a:prstGeom prst="rect">
            <a:avLst/>
          </a:prstGeom>
          <a:solidFill>
            <a:srgbClr val="166D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61"/>
          <p:cNvSpPr txBox="1"/>
          <p:nvPr/>
        </p:nvSpPr>
        <p:spPr>
          <a:xfrm>
            <a:off x="361750" y="61675"/>
            <a:ext cx="8545800" cy="88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900">
                <a:solidFill>
                  <a:schemeClr val="lt1"/>
                </a:solidFill>
                <a:latin typeface="Open Sans"/>
                <a:ea typeface="Open Sans"/>
                <a:cs typeface="Open Sans"/>
                <a:sym typeface="Open Sans"/>
              </a:rPr>
              <a:t>An Overview of the Curriculum Initiative</a:t>
            </a:r>
            <a:endParaRPr b="1" sz="2900">
              <a:solidFill>
                <a:schemeClr val="lt1"/>
              </a:solidFill>
              <a:latin typeface="Open Sans"/>
              <a:ea typeface="Open Sans"/>
              <a:cs typeface="Open Sans"/>
              <a:sym typeface="Open Sans"/>
            </a:endParaRPr>
          </a:p>
        </p:txBody>
      </p:sp>
      <p:sp>
        <p:nvSpPr>
          <p:cNvPr id="412" name="Google Shape;412;p61"/>
          <p:cNvSpPr txBox="1"/>
          <p:nvPr/>
        </p:nvSpPr>
        <p:spPr>
          <a:xfrm>
            <a:off x="296025" y="1929000"/>
            <a:ext cx="85458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600">
                <a:solidFill>
                  <a:schemeClr val="dk1"/>
                </a:solidFill>
                <a:latin typeface="Open Sans"/>
                <a:ea typeface="Open Sans"/>
                <a:cs typeface="Open Sans"/>
                <a:sym typeface="Open Sans"/>
              </a:rPr>
              <a:t>How I can get the word out about these programs?</a:t>
            </a:r>
            <a:endParaRPr b="1" sz="7600">
              <a:latin typeface="Open Sans"/>
              <a:ea typeface="Open Sans"/>
              <a:cs typeface="Open Sans"/>
              <a:sym typeface="Open Sans"/>
            </a:endParaRPr>
          </a:p>
        </p:txBody>
      </p:sp>
      <p:pic>
        <p:nvPicPr>
          <p:cNvPr id="413" name="Google Shape;413;p61"/>
          <p:cNvPicPr preferRelativeResize="0"/>
          <p:nvPr/>
        </p:nvPicPr>
        <p:blipFill>
          <a:blip r:embed="rId3">
            <a:alphaModFix/>
          </a:blip>
          <a:stretch>
            <a:fillRect/>
          </a:stretch>
        </p:blipFill>
        <p:spPr>
          <a:xfrm>
            <a:off x="0" y="5563251"/>
            <a:ext cx="9143999" cy="1315200"/>
          </a:xfrm>
          <a:prstGeom prst="rect">
            <a:avLst/>
          </a:prstGeom>
          <a:noFill/>
          <a:ln cap="flat" cmpd="sng" w="9525">
            <a:solidFill>
              <a:schemeClr val="lt1"/>
            </a:solidFill>
            <a:prstDash val="solid"/>
            <a:round/>
            <a:headEnd len="sm" w="sm" type="none"/>
            <a:tailEnd len="sm" w="sm" type="none"/>
          </a:ln>
          <a:effectLst>
            <a:outerShdw blurRad="40000" rotWithShape="0" dir="5400000" dist="23000">
              <a:srgbClr val="000000">
                <a:alpha val="3333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7" name="Shape 417"/>
        <p:cNvGrpSpPr/>
        <p:nvPr/>
      </p:nvGrpSpPr>
      <p:grpSpPr>
        <a:xfrm>
          <a:off x="0" y="0"/>
          <a:ext cx="0" cy="0"/>
          <a:chOff x="0" y="0"/>
          <a:chExt cx="0" cy="0"/>
        </a:xfrm>
      </p:grpSpPr>
      <p:sp>
        <p:nvSpPr>
          <p:cNvPr descr="title-id" id="418" name="Google Shape;418;p62"/>
          <p:cNvSpPr txBox="1"/>
          <p:nvPr/>
        </p:nvSpPr>
        <p:spPr>
          <a:xfrm>
            <a:off x="463775" y="2057850"/>
            <a:ext cx="8504700" cy="171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8000">
                <a:solidFill>
                  <a:schemeClr val="dk1"/>
                </a:solidFill>
                <a:latin typeface="Open Sans"/>
                <a:ea typeface="Open Sans"/>
                <a:cs typeface="Open Sans"/>
                <a:sym typeface="Open Sans"/>
              </a:rPr>
              <a:t>I </a:t>
            </a:r>
            <a:r>
              <a:rPr b="1" lang="en" sz="8000">
                <a:solidFill>
                  <a:schemeClr val="dk1"/>
                </a:solidFill>
                <a:latin typeface="Open Sans"/>
                <a:ea typeface="Open Sans"/>
                <a:cs typeface="Open Sans"/>
                <a:sym typeface="Open Sans"/>
              </a:rPr>
              <a:t>k</a:t>
            </a:r>
            <a:r>
              <a:rPr b="1" lang="en" sz="8000">
                <a:solidFill>
                  <a:schemeClr val="dk1"/>
                </a:solidFill>
                <a:latin typeface="Open Sans"/>
                <a:ea typeface="Open Sans"/>
                <a:cs typeface="Open Sans"/>
                <a:sym typeface="Open Sans"/>
              </a:rPr>
              <a:t>now the name of the programs, but that’s it.</a:t>
            </a:r>
            <a:endParaRPr b="1" sz="8000">
              <a:solidFill>
                <a:srgbClr val="5B5B5B"/>
              </a:solidFill>
              <a:latin typeface="Open Sans"/>
              <a:ea typeface="Open Sans"/>
              <a:cs typeface="Open Sans"/>
              <a:sym typeface="Open Sans"/>
            </a:endParaRPr>
          </a:p>
        </p:txBody>
      </p:sp>
      <p:sp>
        <p:nvSpPr>
          <p:cNvPr descr="footer-id" id="419" name="Google Shape;419;p62"/>
          <p:cNvSpPr txBox="1"/>
          <p:nvPr/>
        </p:nvSpPr>
        <p:spPr>
          <a:xfrm>
            <a:off x="2590800" y="6096000"/>
            <a:ext cx="62991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r>
              <a:rPr lang="en">
                <a:solidFill>
                  <a:srgbClr val="5B5B5B"/>
                </a:solidFill>
                <a:latin typeface="Roboto"/>
                <a:ea typeface="Roboto"/>
                <a:cs typeface="Roboto"/>
                <a:sym typeface="Roboto"/>
              </a:rPr>
              <a:t> Start presenting to display the poll results on this slide.</a:t>
            </a:r>
            <a:endParaRPr>
              <a:solidFill>
                <a:srgbClr val="5B5B5B"/>
              </a:solidFill>
              <a:latin typeface="Roboto"/>
              <a:ea typeface="Roboto"/>
              <a:cs typeface="Roboto"/>
              <a:sym typeface="Roboto"/>
            </a:endParaRPr>
          </a:p>
        </p:txBody>
      </p:sp>
      <p:pic>
        <p:nvPicPr>
          <p:cNvPr id="420" name="Google Shape;420;p62"/>
          <p:cNvPicPr preferRelativeResize="0"/>
          <p:nvPr/>
        </p:nvPicPr>
        <p:blipFill rotWithShape="1">
          <a:blip r:embed="rId3">
            <a:alphaModFix/>
          </a:blip>
          <a:srcRect b="19087" l="0" r="0" t="0"/>
          <a:stretch/>
        </p:blipFill>
        <p:spPr>
          <a:xfrm>
            <a:off x="7097850" y="4724462"/>
            <a:ext cx="1642150" cy="1052275"/>
          </a:xfrm>
          <a:prstGeom prst="rect">
            <a:avLst/>
          </a:prstGeom>
          <a:noFill/>
          <a:ln>
            <a:noFill/>
          </a:ln>
        </p:spPr>
      </p:pic>
      <p:sp>
        <p:nvSpPr>
          <p:cNvPr id="421" name="Google Shape;421;p62"/>
          <p:cNvSpPr/>
          <p:nvPr/>
        </p:nvSpPr>
        <p:spPr>
          <a:xfrm>
            <a:off x="0" y="0"/>
            <a:ext cx="9144000" cy="429600"/>
          </a:xfrm>
          <a:prstGeom prst="rect">
            <a:avLst/>
          </a:prstGeom>
          <a:solidFill>
            <a:srgbClr val="F6A605"/>
          </a:solidFill>
          <a:ln cap="flat" cmpd="sng" w="9525">
            <a:solidFill>
              <a:srgbClr val="F6A6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62"/>
          <p:cNvSpPr/>
          <p:nvPr/>
        </p:nvSpPr>
        <p:spPr>
          <a:xfrm>
            <a:off x="100" y="5998500"/>
            <a:ext cx="9144000" cy="914400"/>
          </a:xfrm>
          <a:prstGeom prst="rect">
            <a:avLst/>
          </a:prstGeom>
          <a:solidFill>
            <a:srgbClr val="F6A605"/>
          </a:solidFill>
          <a:ln cap="flat" cmpd="sng" w="9525">
            <a:solidFill>
              <a:srgbClr val="F6A6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3" name="Google Shape;423;p62"/>
          <p:cNvPicPr preferRelativeResize="0"/>
          <p:nvPr/>
        </p:nvPicPr>
        <p:blipFill>
          <a:blip r:embed="rId4">
            <a:alphaModFix/>
          </a:blip>
          <a:stretch>
            <a:fillRect/>
          </a:stretch>
        </p:blipFill>
        <p:spPr>
          <a:xfrm>
            <a:off x="5425525" y="6214951"/>
            <a:ext cx="3543075" cy="519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7" name="Shape 427"/>
        <p:cNvGrpSpPr/>
        <p:nvPr/>
      </p:nvGrpSpPr>
      <p:grpSpPr>
        <a:xfrm>
          <a:off x="0" y="0"/>
          <a:ext cx="0" cy="0"/>
          <a:chOff x="0" y="0"/>
          <a:chExt cx="0" cy="0"/>
        </a:xfrm>
      </p:grpSpPr>
      <p:sp>
        <p:nvSpPr>
          <p:cNvPr descr="title-id" id="428" name="Google Shape;428;p63"/>
          <p:cNvSpPr txBox="1"/>
          <p:nvPr/>
        </p:nvSpPr>
        <p:spPr>
          <a:xfrm>
            <a:off x="345375" y="2252975"/>
            <a:ext cx="8623200" cy="171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8000">
                <a:solidFill>
                  <a:schemeClr val="dk1"/>
                </a:solidFill>
                <a:latin typeface="Open Sans"/>
                <a:ea typeface="Open Sans"/>
                <a:cs typeface="Open Sans"/>
                <a:sym typeface="Open Sans"/>
              </a:rPr>
              <a:t>I know the program and I have used the program.</a:t>
            </a:r>
            <a:endParaRPr b="1" sz="8000">
              <a:solidFill>
                <a:srgbClr val="5B5B5B"/>
              </a:solidFill>
              <a:latin typeface="Open Sans"/>
              <a:ea typeface="Open Sans"/>
              <a:cs typeface="Open Sans"/>
              <a:sym typeface="Open Sans"/>
            </a:endParaRPr>
          </a:p>
        </p:txBody>
      </p:sp>
      <p:sp>
        <p:nvSpPr>
          <p:cNvPr descr="footer-id" id="429" name="Google Shape;429;p63"/>
          <p:cNvSpPr txBox="1"/>
          <p:nvPr/>
        </p:nvSpPr>
        <p:spPr>
          <a:xfrm>
            <a:off x="2590800" y="6096000"/>
            <a:ext cx="62991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r>
              <a:rPr lang="en">
                <a:solidFill>
                  <a:srgbClr val="5B5B5B"/>
                </a:solidFill>
                <a:latin typeface="Roboto"/>
                <a:ea typeface="Roboto"/>
                <a:cs typeface="Roboto"/>
                <a:sym typeface="Roboto"/>
              </a:rPr>
              <a:t> Start presenting to display the poll results on this slide.</a:t>
            </a:r>
            <a:endParaRPr>
              <a:solidFill>
                <a:srgbClr val="5B5B5B"/>
              </a:solidFill>
              <a:latin typeface="Roboto"/>
              <a:ea typeface="Roboto"/>
              <a:cs typeface="Roboto"/>
              <a:sym typeface="Roboto"/>
            </a:endParaRPr>
          </a:p>
        </p:txBody>
      </p:sp>
      <p:pic>
        <p:nvPicPr>
          <p:cNvPr id="430" name="Google Shape;430;p63"/>
          <p:cNvPicPr preferRelativeResize="0"/>
          <p:nvPr/>
        </p:nvPicPr>
        <p:blipFill rotWithShape="1">
          <a:blip r:embed="rId3">
            <a:alphaModFix/>
          </a:blip>
          <a:srcRect b="19087" l="0" r="0" t="0"/>
          <a:stretch/>
        </p:blipFill>
        <p:spPr>
          <a:xfrm>
            <a:off x="7097850" y="4724462"/>
            <a:ext cx="1642150" cy="1052275"/>
          </a:xfrm>
          <a:prstGeom prst="rect">
            <a:avLst/>
          </a:prstGeom>
          <a:noFill/>
          <a:ln>
            <a:noFill/>
          </a:ln>
        </p:spPr>
      </p:pic>
      <p:sp>
        <p:nvSpPr>
          <p:cNvPr id="431" name="Google Shape;431;p63"/>
          <p:cNvSpPr/>
          <p:nvPr/>
        </p:nvSpPr>
        <p:spPr>
          <a:xfrm>
            <a:off x="0" y="0"/>
            <a:ext cx="9144000" cy="429600"/>
          </a:xfrm>
          <a:prstGeom prst="rect">
            <a:avLst/>
          </a:prstGeom>
          <a:solidFill>
            <a:srgbClr val="F6A605"/>
          </a:solidFill>
          <a:ln cap="flat" cmpd="sng" w="9525">
            <a:solidFill>
              <a:srgbClr val="F6A6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63"/>
          <p:cNvSpPr/>
          <p:nvPr/>
        </p:nvSpPr>
        <p:spPr>
          <a:xfrm>
            <a:off x="100" y="5998500"/>
            <a:ext cx="9144000" cy="914400"/>
          </a:xfrm>
          <a:prstGeom prst="rect">
            <a:avLst/>
          </a:prstGeom>
          <a:solidFill>
            <a:srgbClr val="F6A605"/>
          </a:solidFill>
          <a:ln cap="flat" cmpd="sng" w="9525">
            <a:solidFill>
              <a:srgbClr val="F6A6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3" name="Google Shape;433;p63"/>
          <p:cNvPicPr preferRelativeResize="0"/>
          <p:nvPr/>
        </p:nvPicPr>
        <p:blipFill>
          <a:blip r:embed="rId4">
            <a:alphaModFix/>
          </a:blip>
          <a:stretch>
            <a:fillRect/>
          </a:stretch>
        </p:blipFill>
        <p:spPr>
          <a:xfrm>
            <a:off x="5425525" y="6214951"/>
            <a:ext cx="3543075" cy="519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37" name="Shape 437"/>
        <p:cNvGrpSpPr/>
        <p:nvPr/>
      </p:nvGrpSpPr>
      <p:grpSpPr>
        <a:xfrm>
          <a:off x="0" y="0"/>
          <a:ext cx="0" cy="0"/>
          <a:chOff x="0" y="0"/>
          <a:chExt cx="0" cy="0"/>
        </a:xfrm>
      </p:grpSpPr>
      <p:sp>
        <p:nvSpPr>
          <p:cNvPr descr="title-id" id="438" name="Google Shape;438;p64"/>
          <p:cNvSpPr txBox="1"/>
          <p:nvPr/>
        </p:nvSpPr>
        <p:spPr>
          <a:xfrm>
            <a:off x="473650" y="2000775"/>
            <a:ext cx="8416200" cy="171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8000">
                <a:solidFill>
                  <a:schemeClr val="dk1"/>
                </a:solidFill>
                <a:latin typeface="Open Sans"/>
                <a:ea typeface="Open Sans"/>
                <a:cs typeface="Open Sans"/>
                <a:sym typeface="Open Sans"/>
              </a:rPr>
              <a:t>I could teach someone about the program.</a:t>
            </a:r>
            <a:endParaRPr b="1" sz="8000">
              <a:solidFill>
                <a:srgbClr val="5B5B5B"/>
              </a:solidFill>
              <a:latin typeface="Open Sans"/>
              <a:ea typeface="Open Sans"/>
              <a:cs typeface="Open Sans"/>
              <a:sym typeface="Open Sans"/>
            </a:endParaRPr>
          </a:p>
        </p:txBody>
      </p:sp>
      <p:sp>
        <p:nvSpPr>
          <p:cNvPr descr="footer-id" id="439" name="Google Shape;439;p64"/>
          <p:cNvSpPr txBox="1"/>
          <p:nvPr/>
        </p:nvSpPr>
        <p:spPr>
          <a:xfrm>
            <a:off x="2590800" y="6096000"/>
            <a:ext cx="62991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r>
              <a:rPr lang="en">
                <a:solidFill>
                  <a:srgbClr val="5B5B5B"/>
                </a:solidFill>
                <a:latin typeface="Roboto"/>
                <a:ea typeface="Roboto"/>
                <a:cs typeface="Roboto"/>
                <a:sym typeface="Roboto"/>
              </a:rPr>
              <a:t> Start presenting to display the poll results on this slide.</a:t>
            </a:r>
            <a:endParaRPr>
              <a:solidFill>
                <a:srgbClr val="5B5B5B"/>
              </a:solidFill>
              <a:latin typeface="Roboto"/>
              <a:ea typeface="Roboto"/>
              <a:cs typeface="Roboto"/>
              <a:sym typeface="Roboto"/>
            </a:endParaRPr>
          </a:p>
        </p:txBody>
      </p:sp>
      <p:pic>
        <p:nvPicPr>
          <p:cNvPr id="440" name="Google Shape;440;p64"/>
          <p:cNvPicPr preferRelativeResize="0"/>
          <p:nvPr/>
        </p:nvPicPr>
        <p:blipFill rotWithShape="1">
          <a:blip r:embed="rId3">
            <a:alphaModFix/>
          </a:blip>
          <a:srcRect b="19087" l="0" r="0" t="0"/>
          <a:stretch/>
        </p:blipFill>
        <p:spPr>
          <a:xfrm>
            <a:off x="7097850" y="4724462"/>
            <a:ext cx="1642150" cy="1052275"/>
          </a:xfrm>
          <a:prstGeom prst="rect">
            <a:avLst/>
          </a:prstGeom>
          <a:noFill/>
          <a:ln>
            <a:noFill/>
          </a:ln>
        </p:spPr>
      </p:pic>
      <p:sp>
        <p:nvSpPr>
          <p:cNvPr id="441" name="Google Shape;441;p64"/>
          <p:cNvSpPr/>
          <p:nvPr/>
        </p:nvSpPr>
        <p:spPr>
          <a:xfrm>
            <a:off x="0" y="0"/>
            <a:ext cx="9144000" cy="429600"/>
          </a:xfrm>
          <a:prstGeom prst="rect">
            <a:avLst/>
          </a:prstGeom>
          <a:solidFill>
            <a:srgbClr val="F6A605"/>
          </a:solidFill>
          <a:ln cap="flat" cmpd="sng" w="9525">
            <a:solidFill>
              <a:srgbClr val="F6A6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64"/>
          <p:cNvSpPr/>
          <p:nvPr/>
        </p:nvSpPr>
        <p:spPr>
          <a:xfrm>
            <a:off x="100" y="5998500"/>
            <a:ext cx="9144000" cy="914400"/>
          </a:xfrm>
          <a:prstGeom prst="rect">
            <a:avLst/>
          </a:prstGeom>
          <a:solidFill>
            <a:srgbClr val="F6A605"/>
          </a:solidFill>
          <a:ln cap="flat" cmpd="sng" w="9525">
            <a:solidFill>
              <a:srgbClr val="F6A6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3" name="Google Shape;443;p64"/>
          <p:cNvPicPr preferRelativeResize="0"/>
          <p:nvPr/>
        </p:nvPicPr>
        <p:blipFill>
          <a:blip r:embed="rId4">
            <a:alphaModFix/>
          </a:blip>
          <a:stretch>
            <a:fillRect/>
          </a:stretch>
        </p:blipFill>
        <p:spPr>
          <a:xfrm>
            <a:off x="5425525" y="6214951"/>
            <a:ext cx="3543075" cy="519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7" name="Shape 447"/>
        <p:cNvGrpSpPr/>
        <p:nvPr/>
      </p:nvGrpSpPr>
      <p:grpSpPr>
        <a:xfrm>
          <a:off x="0" y="0"/>
          <a:ext cx="0" cy="0"/>
          <a:chOff x="0" y="0"/>
          <a:chExt cx="0" cy="0"/>
        </a:xfrm>
      </p:grpSpPr>
      <p:sp>
        <p:nvSpPr>
          <p:cNvPr descr="title-id" id="448" name="Google Shape;448;p65"/>
          <p:cNvSpPr txBox="1"/>
          <p:nvPr/>
        </p:nvSpPr>
        <p:spPr>
          <a:xfrm>
            <a:off x="355225" y="2214450"/>
            <a:ext cx="8456700" cy="171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8000">
                <a:solidFill>
                  <a:schemeClr val="dk1"/>
                </a:solidFill>
                <a:latin typeface="Open Sans"/>
                <a:ea typeface="Open Sans"/>
                <a:cs typeface="Open Sans"/>
                <a:sym typeface="Open Sans"/>
              </a:rPr>
              <a:t>I don’t know anything about this program.</a:t>
            </a:r>
            <a:endParaRPr b="1" sz="8000">
              <a:solidFill>
                <a:srgbClr val="5B5B5B"/>
              </a:solidFill>
              <a:latin typeface="Open Sans"/>
              <a:ea typeface="Open Sans"/>
              <a:cs typeface="Open Sans"/>
              <a:sym typeface="Open Sans"/>
            </a:endParaRPr>
          </a:p>
        </p:txBody>
      </p:sp>
      <p:sp>
        <p:nvSpPr>
          <p:cNvPr descr="footer-id" id="449" name="Google Shape;449;p65"/>
          <p:cNvSpPr txBox="1"/>
          <p:nvPr/>
        </p:nvSpPr>
        <p:spPr>
          <a:xfrm>
            <a:off x="2590800" y="6096000"/>
            <a:ext cx="62991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r>
              <a:rPr lang="en">
                <a:solidFill>
                  <a:srgbClr val="5B5B5B"/>
                </a:solidFill>
                <a:latin typeface="Roboto"/>
                <a:ea typeface="Roboto"/>
                <a:cs typeface="Roboto"/>
                <a:sym typeface="Roboto"/>
              </a:rPr>
              <a:t> Start presenting to display the poll results on this slide.</a:t>
            </a:r>
            <a:endParaRPr>
              <a:solidFill>
                <a:srgbClr val="5B5B5B"/>
              </a:solidFill>
              <a:latin typeface="Roboto"/>
              <a:ea typeface="Roboto"/>
              <a:cs typeface="Roboto"/>
              <a:sym typeface="Roboto"/>
            </a:endParaRPr>
          </a:p>
        </p:txBody>
      </p:sp>
      <p:pic>
        <p:nvPicPr>
          <p:cNvPr id="450" name="Google Shape;450;p65"/>
          <p:cNvPicPr preferRelativeResize="0"/>
          <p:nvPr/>
        </p:nvPicPr>
        <p:blipFill rotWithShape="1">
          <a:blip r:embed="rId3">
            <a:alphaModFix/>
          </a:blip>
          <a:srcRect b="19087" l="0" r="0" t="0"/>
          <a:stretch/>
        </p:blipFill>
        <p:spPr>
          <a:xfrm>
            <a:off x="7097850" y="4724462"/>
            <a:ext cx="1642150" cy="1052275"/>
          </a:xfrm>
          <a:prstGeom prst="rect">
            <a:avLst/>
          </a:prstGeom>
          <a:noFill/>
          <a:ln>
            <a:noFill/>
          </a:ln>
        </p:spPr>
      </p:pic>
      <p:sp>
        <p:nvSpPr>
          <p:cNvPr id="451" name="Google Shape;451;p65"/>
          <p:cNvSpPr/>
          <p:nvPr/>
        </p:nvSpPr>
        <p:spPr>
          <a:xfrm>
            <a:off x="0" y="0"/>
            <a:ext cx="9144000" cy="429600"/>
          </a:xfrm>
          <a:prstGeom prst="rect">
            <a:avLst/>
          </a:prstGeom>
          <a:solidFill>
            <a:srgbClr val="F6A605"/>
          </a:solidFill>
          <a:ln cap="flat" cmpd="sng" w="9525">
            <a:solidFill>
              <a:srgbClr val="F6A6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65"/>
          <p:cNvSpPr/>
          <p:nvPr/>
        </p:nvSpPr>
        <p:spPr>
          <a:xfrm>
            <a:off x="100" y="5998500"/>
            <a:ext cx="9144000" cy="914400"/>
          </a:xfrm>
          <a:prstGeom prst="rect">
            <a:avLst/>
          </a:prstGeom>
          <a:solidFill>
            <a:srgbClr val="F6A605"/>
          </a:solidFill>
          <a:ln cap="flat" cmpd="sng" w="9525">
            <a:solidFill>
              <a:srgbClr val="F6A6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3" name="Google Shape;453;p65"/>
          <p:cNvPicPr preferRelativeResize="0"/>
          <p:nvPr/>
        </p:nvPicPr>
        <p:blipFill>
          <a:blip r:embed="rId4">
            <a:alphaModFix/>
          </a:blip>
          <a:stretch>
            <a:fillRect/>
          </a:stretch>
        </p:blipFill>
        <p:spPr>
          <a:xfrm>
            <a:off x="5425525" y="6214951"/>
            <a:ext cx="3543075" cy="519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8" name="Shape 458"/>
        <p:cNvGrpSpPr/>
        <p:nvPr/>
      </p:nvGrpSpPr>
      <p:grpSpPr>
        <a:xfrm>
          <a:off x="0" y="0"/>
          <a:ext cx="0" cy="0"/>
          <a:chOff x="0" y="0"/>
          <a:chExt cx="0" cy="0"/>
        </a:xfrm>
      </p:grpSpPr>
      <p:sp>
        <p:nvSpPr>
          <p:cNvPr descr="title-id" id="459" name="Google Shape;459;p66"/>
          <p:cNvSpPr txBox="1"/>
          <p:nvPr/>
        </p:nvSpPr>
        <p:spPr>
          <a:xfrm>
            <a:off x="374975" y="2534775"/>
            <a:ext cx="8555100" cy="171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8000">
                <a:solidFill>
                  <a:schemeClr val="dk1"/>
                </a:solidFill>
                <a:latin typeface="Open Sans"/>
                <a:ea typeface="Open Sans"/>
                <a:cs typeface="Open Sans"/>
                <a:sym typeface="Open Sans"/>
              </a:rPr>
              <a:t>I know the name of the programs, but that’s it.</a:t>
            </a:r>
            <a:endParaRPr b="1" sz="8000">
              <a:solidFill>
                <a:srgbClr val="5B5B5B"/>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0"/>
          <p:cNvSpPr txBox="1"/>
          <p:nvPr>
            <p:ph type="title"/>
          </p:nvPr>
        </p:nvSpPr>
        <p:spPr>
          <a:xfrm>
            <a:off x="457200" y="39495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Calibri"/>
              <a:buNone/>
            </a:pPr>
            <a:r>
              <a:rPr b="1" lang="en">
                <a:latin typeface="Open Sans"/>
                <a:ea typeface="Open Sans"/>
                <a:cs typeface="Open Sans"/>
                <a:sym typeface="Open Sans"/>
              </a:rPr>
              <a:t>Goals</a:t>
            </a:r>
            <a:endParaRPr b="1">
              <a:latin typeface="Open Sans"/>
              <a:ea typeface="Open Sans"/>
              <a:cs typeface="Open Sans"/>
              <a:sym typeface="Open Sans"/>
            </a:endParaRPr>
          </a:p>
        </p:txBody>
      </p:sp>
      <p:sp>
        <p:nvSpPr>
          <p:cNvPr id="197" name="Google Shape;197;p40"/>
          <p:cNvSpPr txBox="1"/>
          <p:nvPr>
            <p:ph idx="1" type="body"/>
          </p:nvPr>
        </p:nvSpPr>
        <p:spPr>
          <a:xfrm>
            <a:off x="483900" y="1537938"/>
            <a:ext cx="8229600" cy="45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 sz="3000">
                <a:latin typeface="Open Sans"/>
                <a:ea typeface="Open Sans"/>
                <a:cs typeface="Open Sans"/>
                <a:sym typeface="Open Sans"/>
              </a:rPr>
              <a:t>Participants will </a:t>
            </a:r>
            <a:endParaRPr sz="3000">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3200"/>
              <a:buNone/>
            </a:pPr>
            <a:r>
              <a:t/>
            </a:r>
            <a:endParaRPr sz="1100">
              <a:latin typeface="Open Sans"/>
              <a:ea typeface="Open Sans"/>
              <a:cs typeface="Open Sans"/>
              <a:sym typeface="Open Sans"/>
            </a:endParaRPr>
          </a:p>
          <a:p>
            <a:pPr indent="-330200" lvl="0" marL="342900" rtl="0" algn="l">
              <a:lnSpc>
                <a:spcPct val="100000"/>
              </a:lnSpc>
              <a:spcBef>
                <a:spcPts val="640"/>
              </a:spcBef>
              <a:spcAft>
                <a:spcPts val="0"/>
              </a:spcAft>
              <a:buClr>
                <a:schemeClr val="dk1"/>
              </a:buClr>
              <a:buSzPts val="3000"/>
              <a:buFont typeface="Open Sans"/>
              <a:buChar char="•"/>
            </a:pPr>
            <a:r>
              <a:rPr lang="en" sz="3000">
                <a:latin typeface="Open Sans"/>
                <a:ea typeface="Open Sans"/>
                <a:cs typeface="Open Sans"/>
                <a:sym typeface="Open Sans"/>
              </a:rPr>
              <a:t>understand the purpose and components of each program or resource;</a:t>
            </a:r>
            <a:endParaRPr sz="3000">
              <a:latin typeface="Open Sans"/>
              <a:ea typeface="Open Sans"/>
              <a:cs typeface="Open Sans"/>
              <a:sym typeface="Open Sans"/>
            </a:endParaRPr>
          </a:p>
          <a:p>
            <a:pPr indent="0" lvl="0" marL="457200" rtl="0" algn="l">
              <a:lnSpc>
                <a:spcPct val="100000"/>
              </a:lnSpc>
              <a:spcBef>
                <a:spcPts val="640"/>
              </a:spcBef>
              <a:spcAft>
                <a:spcPts val="0"/>
              </a:spcAft>
              <a:buNone/>
            </a:pPr>
            <a:r>
              <a:t/>
            </a:r>
            <a:endParaRPr sz="800">
              <a:latin typeface="Open Sans"/>
              <a:ea typeface="Open Sans"/>
              <a:cs typeface="Open Sans"/>
              <a:sym typeface="Open Sans"/>
            </a:endParaRPr>
          </a:p>
          <a:p>
            <a:pPr indent="-330200" lvl="0" marL="342900" rtl="0" algn="l">
              <a:lnSpc>
                <a:spcPct val="100000"/>
              </a:lnSpc>
              <a:spcBef>
                <a:spcPts val="640"/>
              </a:spcBef>
              <a:spcAft>
                <a:spcPts val="0"/>
              </a:spcAft>
              <a:buSzPts val="3000"/>
              <a:buFont typeface="Open Sans"/>
              <a:buChar char="•"/>
            </a:pPr>
            <a:r>
              <a:rPr lang="en" sz="3000">
                <a:latin typeface="Open Sans"/>
                <a:ea typeface="Open Sans"/>
                <a:cs typeface="Open Sans"/>
                <a:sym typeface="Open Sans"/>
              </a:rPr>
              <a:t>understand how to access each program or resource; and</a:t>
            </a:r>
            <a:endParaRPr sz="3000">
              <a:latin typeface="Open Sans"/>
              <a:ea typeface="Open Sans"/>
              <a:cs typeface="Open Sans"/>
              <a:sym typeface="Open Sans"/>
            </a:endParaRPr>
          </a:p>
          <a:p>
            <a:pPr indent="0" lvl="0" marL="457200" rtl="0" algn="l">
              <a:lnSpc>
                <a:spcPct val="100000"/>
              </a:lnSpc>
              <a:spcBef>
                <a:spcPts val="640"/>
              </a:spcBef>
              <a:spcAft>
                <a:spcPts val="0"/>
              </a:spcAft>
              <a:buSzPts val="1800"/>
              <a:buNone/>
            </a:pPr>
            <a:r>
              <a:t/>
            </a:r>
            <a:endParaRPr sz="800">
              <a:latin typeface="Open Sans"/>
              <a:ea typeface="Open Sans"/>
              <a:cs typeface="Open Sans"/>
              <a:sym typeface="Open Sans"/>
            </a:endParaRPr>
          </a:p>
          <a:p>
            <a:pPr indent="-330200" lvl="0" marL="342900" rtl="0" algn="l">
              <a:lnSpc>
                <a:spcPct val="100000"/>
              </a:lnSpc>
              <a:spcBef>
                <a:spcPts val="640"/>
              </a:spcBef>
              <a:spcAft>
                <a:spcPts val="0"/>
              </a:spcAft>
              <a:buClr>
                <a:schemeClr val="dk1"/>
              </a:buClr>
              <a:buSzPts val="3000"/>
              <a:buFont typeface="Open Sans"/>
              <a:buChar char="•"/>
            </a:pPr>
            <a:r>
              <a:rPr lang="en" sz="3000">
                <a:latin typeface="Open Sans"/>
                <a:ea typeface="Open Sans"/>
                <a:cs typeface="Open Sans"/>
                <a:sym typeface="Open Sans"/>
              </a:rPr>
              <a:t>identify informational materials available to share directly with parents/families.</a:t>
            </a:r>
            <a:endParaRPr sz="3000">
              <a:latin typeface="Open Sans"/>
              <a:ea typeface="Open Sans"/>
              <a:cs typeface="Open Sans"/>
              <a:sym typeface="Open Sans"/>
            </a:endParaRPr>
          </a:p>
          <a:p>
            <a:pPr indent="0" lvl="0" marL="342900" rtl="0" algn="l">
              <a:lnSpc>
                <a:spcPct val="100000"/>
              </a:lnSpc>
              <a:spcBef>
                <a:spcPts val="640"/>
              </a:spcBef>
              <a:spcAft>
                <a:spcPts val="0"/>
              </a:spcAft>
              <a:buSzPts val="1800"/>
              <a:buNone/>
            </a:pPr>
            <a:r>
              <a:t/>
            </a:r>
            <a:endParaRPr/>
          </a:p>
          <a:p>
            <a:pPr indent="0" lvl="0" marL="342900" rtl="0" algn="l">
              <a:lnSpc>
                <a:spcPct val="100000"/>
              </a:lnSpc>
              <a:spcBef>
                <a:spcPts val="640"/>
              </a:spcBef>
              <a:spcAft>
                <a:spcPts val="0"/>
              </a:spcAft>
              <a:buSzPts val="1800"/>
              <a:buNone/>
            </a:pPr>
            <a:r>
              <a:t/>
            </a:r>
            <a:endParaRPr/>
          </a:p>
          <a:p>
            <a:pPr indent="0" lvl="1" marL="457200" rtl="0" algn="l">
              <a:lnSpc>
                <a:spcPct val="100000"/>
              </a:lnSpc>
              <a:spcBef>
                <a:spcPts val="560"/>
              </a:spcBef>
              <a:spcAft>
                <a:spcPts val="0"/>
              </a:spcAft>
              <a:buClr>
                <a:schemeClr val="dk1"/>
              </a:buClr>
              <a:buSzPts val="2800"/>
              <a:buNone/>
            </a:pPr>
            <a:r>
              <a:t/>
            </a:r>
            <a:endParaRPr/>
          </a:p>
          <a:p>
            <a:pPr indent="-139700" lvl="0" marL="342900" rtl="0" algn="l">
              <a:lnSpc>
                <a:spcPct val="100000"/>
              </a:lnSpc>
              <a:spcBef>
                <a:spcPts val="640"/>
              </a:spcBef>
              <a:spcAft>
                <a:spcPts val="0"/>
              </a:spcAft>
              <a:buClr>
                <a:schemeClr val="dk1"/>
              </a:buClr>
              <a:buSzPts val="3200"/>
              <a:buNone/>
            </a:pPr>
            <a:r>
              <a:t/>
            </a:r>
            <a:endParaRPr/>
          </a:p>
        </p:txBody>
      </p:sp>
      <p:sp>
        <p:nvSpPr>
          <p:cNvPr id="198" name="Google Shape;198;p40"/>
          <p:cNvSpPr/>
          <p:nvPr/>
        </p:nvSpPr>
        <p:spPr>
          <a:xfrm>
            <a:off x="5181600" y="-53008"/>
            <a:ext cx="3962400" cy="609600"/>
          </a:xfrm>
          <a:prstGeom prst="rect">
            <a:avLst/>
          </a:prstGeom>
          <a:solidFill>
            <a:srgbClr val="DF4831"/>
          </a:solidFill>
          <a:ln cap="flat" cmpd="sng" w="9525">
            <a:solidFill>
              <a:srgbClr val="DF4831"/>
            </a:solidFill>
            <a:prstDash val="solid"/>
            <a:round/>
            <a:headEnd len="sm" w="sm" type="none"/>
            <a:tailEnd len="sm" w="sm" type="none"/>
          </a:ln>
          <a:effectLst>
            <a:outerShdw blurRad="40000" rotWithShape="0" dir="5400000" dist="23000">
              <a:srgbClr val="000000">
                <a:alpha val="1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9" name="Google Shape;199;p40"/>
          <p:cNvSpPr/>
          <p:nvPr/>
        </p:nvSpPr>
        <p:spPr>
          <a:xfrm>
            <a:off x="0" y="-52975"/>
            <a:ext cx="9197400" cy="609600"/>
          </a:xfrm>
          <a:prstGeom prst="rect">
            <a:avLst/>
          </a:prstGeom>
          <a:solidFill>
            <a:srgbClr val="275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0"/>
          <p:cNvSpPr/>
          <p:nvPr/>
        </p:nvSpPr>
        <p:spPr>
          <a:xfrm>
            <a:off x="0" y="6248400"/>
            <a:ext cx="9197400" cy="609600"/>
          </a:xfrm>
          <a:prstGeom prst="rect">
            <a:avLst/>
          </a:prstGeom>
          <a:solidFill>
            <a:srgbClr val="275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4" name="Shape 464"/>
        <p:cNvGrpSpPr/>
        <p:nvPr/>
      </p:nvGrpSpPr>
      <p:grpSpPr>
        <a:xfrm>
          <a:off x="0" y="0"/>
          <a:ext cx="0" cy="0"/>
          <a:chOff x="0" y="0"/>
          <a:chExt cx="0" cy="0"/>
        </a:xfrm>
      </p:grpSpPr>
      <p:sp>
        <p:nvSpPr>
          <p:cNvPr descr="title-id" id="465" name="Google Shape;465;p67"/>
          <p:cNvSpPr txBox="1"/>
          <p:nvPr/>
        </p:nvSpPr>
        <p:spPr>
          <a:xfrm>
            <a:off x="641400" y="2571750"/>
            <a:ext cx="8130900" cy="171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8000">
                <a:solidFill>
                  <a:schemeClr val="dk1"/>
                </a:solidFill>
                <a:latin typeface="Open Sans"/>
                <a:ea typeface="Open Sans"/>
                <a:cs typeface="Open Sans"/>
                <a:sym typeface="Open Sans"/>
              </a:rPr>
              <a:t>I know the program and I have used the program.</a:t>
            </a:r>
            <a:endParaRPr b="1" sz="8000">
              <a:solidFill>
                <a:srgbClr val="5B5B5B"/>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0" name="Shape 470"/>
        <p:cNvGrpSpPr/>
        <p:nvPr/>
      </p:nvGrpSpPr>
      <p:grpSpPr>
        <a:xfrm>
          <a:off x="0" y="0"/>
          <a:ext cx="0" cy="0"/>
          <a:chOff x="0" y="0"/>
          <a:chExt cx="0" cy="0"/>
        </a:xfrm>
      </p:grpSpPr>
      <p:sp>
        <p:nvSpPr>
          <p:cNvPr descr="title-id" id="471" name="Google Shape;471;p68"/>
          <p:cNvSpPr txBox="1"/>
          <p:nvPr/>
        </p:nvSpPr>
        <p:spPr>
          <a:xfrm>
            <a:off x="453900" y="2516150"/>
            <a:ext cx="8446800" cy="171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8000">
                <a:solidFill>
                  <a:schemeClr val="dk1"/>
                </a:solidFill>
                <a:latin typeface="Open Sans"/>
                <a:ea typeface="Open Sans"/>
                <a:cs typeface="Open Sans"/>
                <a:sym typeface="Open Sans"/>
              </a:rPr>
              <a:t>I could teach someone about the program.</a:t>
            </a:r>
            <a:endParaRPr b="1" sz="8000">
              <a:solidFill>
                <a:srgbClr val="5B5B5B"/>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6" name="Shape 476"/>
        <p:cNvGrpSpPr/>
        <p:nvPr/>
      </p:nvGrpSpPr>
      <p:grpSpPr>
        <a:xfrm>
          <a:off x="0" y="0"/>
          <a:ext cx="0" cy="0"/>
          <a:chOff x="0" y="0"/>
          <a:chExt cx="0" cy="0"/>
        </a:xfrm>
      </p:grpSpPr>
      <p:sp>
        <p:nvSpPr>
          <p:cNvPr descr="title-id" id="477" name="Google Shape;477;p69"/>
          <p:cNvSpPr txBox="1"/>
          <p:nvPr/>
        </p:nvSpPr>
        <p:spPr>
          <a:xfrm>
            <a:off x="493375" y="2571750"/>
            <a:ext cx="8190000" cy="171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8000">
                <a:solidFill>
                  <a:schemeClr val="dk1"/>
                </a:solidFill>
                <a:latin typeface="Open Sans"/>
                <a:ea typeface="Open Sans"/>
                <a:cs typeface="Open Sans"/>
                <a:sym typeface="Open Sans"/>
              </a:rPr>
              <a:t>I don’t know anything about this program.</a:t>
            </a:r>
            <a:endParaRPr b="1" sz="8000">
              <a:solidFill>
                <a:srgbClr val="5B5B5B"/>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5C33"/>
        </a:solidFill>
      </p:bgPr>
    </p:bg>
    <p:spTree>
      <p:nvGrpSpPr>
        <p:cNvPr id="204" name="Shape 204"/>
        <p:cNvGrpSpPr/>
        <p:nvPr/>
      </p:nvGrpSpPr>
      <p:grpSpPr>
        <a:xfrm>
          <a:off x="0" y="0"/>
          <a:ext cx="0" cy="0"/>
          <a:chOff x="0" y="0"/>
          <a:chExt cx="0" cy="0"/>
        </a:xfrm>
      </p:grpSpPr>
      <p:sp>
        <p:nvSpPr>
          <p:cNvPr id="205" name="Google Shape;205;p41"/>
          <p:cNvSpPr/>
          <p:nvPr/>
        </p:nvSpPr>
        <p:spPr>
          <a:xfrm>
            <a:off x="316525" y="553925"/>
            <a:ext cx="8503500" cy="5750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6" name="Google Shape;206;p41"/>
          <p:cNvSpPr txBox="1"/>
          <p:nvPr>
            <p:ph type="title"/>
          </p:nvPr>
        </p:nvSpPr>
        <p:spPr>
          <a:xfrm>
            <a:off x="3871550" y="1579263"/>
            <a:ext cx="5011500" cy="238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800">
                <a:latin typeface="Open Sans"/>
                <a:ea typeface="Open Sans"/>
                <a:cs typeface="Open Sans"/>
                <a:sym typeface="Open Sans"/>
              </a:rPr>
              <a:t>Texas Migrant Education Program (TMEP)</a:t>
            </a:r>
            <a:endParaRPr b="1" sz="3800">
              <a:latin typeface="Open Sans"/>
              <a:ea typeface="Open Sans"/>
              <a:cs typeface="Open Sans"/>
              <a:sym typeface="Open Sans"/>
            </a:endParaRPr>
          </a:p>
          <a:p>
            <a:pPr indent="0" lvl="0" marL="0" rtl="0" algn="l">
              <a:spcBef>
                <a:spcPts val="0"/>
              </a:spcBef>
              <a:spcAft>
                <a:spcPts val="0"/>
              </a:spcAft>
              <a:buNone/>
            </a:pPr>
            <a:r>
              <a:rPr b="1" i="1" lang="en" sz="3800">
                <a:solidFill>
                  <a:srgbClr val="7F7F7F"/>
                </a:solidFill>
                <a:latin typeface="Open Sans"/>
                <a:ea typeface="Open Sans"/>
                <a:cs typeface="Open Sans"/>
                <a:sym typeface="Open Sans"/>
              </a:rPr>
              <a:t>Web Portal</a:t>
            </a:r>
            <a:endParaRPr b="1" i="1" sz="3800">
              <a:solidFill>
                <a:srgbClr val="7F7F7F"/>
              </a:solidFill>
              <a:latin typeface="Open Sans"/>
              <a:ea typeface="Open Sans"/>
              <a:cs typeface="Open Sans"/>
              <a:sym typeface="Open Sans"/>
            </a:endParaRPr>
          </a:p>
        </p:txBody>
      </p:sp>
      <p:pic>
        <p:nvPicPr>
          <p:cNvPr id="207" name="Google Shape;207;p41"/>
          <p:cNvPicPr preferRelativeResize="0"/>
          <p:nvPr/>
        </p:nvPicPr>
        <p:blipFill>
          <a:blip r:embed="rId3">
            <a:alphaModFix/>
          </a:blip>
          <a:stretch>
            <a:fillRect/>
          </a:stretch>
        </p:blipFill>
        <p:spPr>
          <a:xfrm>
            <a:off x="152400" y="838200"/>
            <a:ext cx="3868626" cy="3868626"/>
          </a:xfrm>
          <a:prstGeom prst="rect">
            <a:avLst/>
          </a:prstGeom>
          <a:noFill/>
          <a:ln>
            <a:noFill/>
          </a:ln>
        </p:spPr>
      </p:pic>
      <p:sp>
        <p:nvSpPr>
          <p:cNvPr id="208" name="Google Shape;208;p41"/>
          <p:cNvSpPr txBox="1"/>
          <p:nvPr/>
        </p:nvSpPr>
        <p:spPr>
          <a:xfrm>
            <a:off x="1186950" y="5014550"/>
            <a:ext cx="6594300" cy="76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000">
                <a:solidFill>
                  <a:srgbClr val="275C33"/>
                </a:solidFill>
                <a:latin typeface="Open Sans"/>
                <a:ea typeface="Open Sans"/>
                <a:cs typeface="Open Sans"/>
                <a:sym typeface="Open Sans"/>
              </a:rPr>
              <a:t>TXMigrant.net</a:t>
            </a:r>
            <a:endParaRPr sz="4000">
              <a:solidFill>
                <a:srgbClr val="275C33"/>
              </a:solidFill>
              <a:latin typeface="Open Sans"/>
              <a:ea typeface="Open Sans"/>
              <a:cs typeface="Open Sans"/>
              <a:sym typeface="Open Sans"/>
            </a:endParaRPr>
          </a:p>
        </p:txBody>
      </p:sp>
      <p:pic>
        <p:nvPicPr>
          <p:cNvPr id="209" name="Google Shape;209;p41"/>
          <p:cNvPicPr preferRelativeResize="0"/>
          <p:nvPr/>
        </p:nvPicPr>
        <p:blipFill>
          <a:blip r:embed="rId4">
            <a:alphaModFix/>
          </a:blip>
          <a:stretch>
            <a:fillRect/>
          </a:stretch>
        </p:blipFill>
        <p:spPr>
          <a:xfrm>
            <a:off x="7076125" y="4608174"/>
            <a:ext cx="1576225" cy="157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3" name="Shape 213"/>
        <p:cNvGrpSpPr/>
        <p:nvPr/>
      </p:nvGrpSpPr>
      <p:grpSpPr>
        <a:xfrm>
          <a:off x="0" y="0"/>
          <a:ext cx="0" cy="0"/>
          <a:chOff x="0" y="0"/>
          <a:chExt cx="0" cy="0"/>
        </a:xfrm>
      </p:grpSpPr>
      <p:pic>
        <p:nvPicPr>
          <p:cNvPr descr="poll-type-id" id="214" name="Google Shape;214;p42">
            <a:hlinkClick r:id="rId3"/>
          </p:cNvPr>
          <p:cNvPicPr preferRelativeResize="0"/>
          <p:nvPr/>
        </p:nvPicPr>
        <p:blipFill>
          <a:blip r:embed="rId4">
            <a:alphaModFix/>
          </a:blip>
          <a:stretch>
            <a:fillRect/>
          </a:stretch>
        </p:blipFill>
        <p:spPr>
          <a:xfrm>
            <a:off x="508000" y="1981200"/>
            <a:ext cx="1828800" cy="1828800"/>
          </a:xfrm>
          <a:prstGeom prst="rect">
            <a:avLst/>
          </a:prstGeom>
          <a:noFill/>
          <a:ln>
            <a:noFill/>
          </a:ln>
        </p:spPr>
      </p:pic>
      <p:pic>
        <p:nvPicPr>
          <p:cNvPr descr="logo-id" id="215" name="Google Shape;215;p42">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216" name="Google Shape;216;p42"/>
          <p:cNvSpPr txBox="1"/>
          <p:nvPr/>
        </p:nvSpPr>
        <p:spPr>
          <a:xfrm>
            <a:off x="2590800" y="2038350"/>
            <a:ext cx="60453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Open Sans"/>
                <a:ea typeface="Open Sans"/>
                <a:cs typeface="Open Sans"/>
                <a:sym typeface="Open Sans"/>
              </a:rPr>
              <a:t>How familiar are you with A Bright Beginning?</a:t>
            </a:r>
            <a:endParaRPr b="1" sz="3600">
              <a:solidFill>
                <a:srgbClr val="5B5B5B"/>
              </a:solidFill>
              <a:latin typeface="Open Sans"/>
              <a:ea typeface="Open Sans"/>
              <a:cs typeface="Open Sans"/>
              <a:sym typeface="Open Sans"/>
            </a:endParaRPr>
          </a:p>
        </p:txBody>
      </p:sp>
      <p:sp>
        <p:nvSpPr>
          <p:cNvPr descr="footer-id" id="217" name="Google Shape;217;p42"/>
          <p:cNvSpPr txBox="1"/>
          <p:nvPr/>
        </p:nvSpPr>
        <p:spPr>
          <a:xfrm>
            <a:off x="2590800" y="6096000"/>
            <a:ext cx="62991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r>
              <a:rPr lang="en">
                <a:solidFill>
                  <a:srgbClr val="5B5B5B"/>
                </a:solidFill>
                <a:latin typeface="Roboto"/>
                <a:ea typeface="Roboto"/>
                <a:cs typeface="Roboto"/>
                <a:sym typeface="Roboto"/>
              </a:rPr>
              <a:t> Start presenting to display the poll results on this slide.</a:t>
            </a:r>
            <a:endParaRPr>
              <a:solidFill>
                <a:srgbClr val="5B5B5B"/>
              </a:solidFill>
              <a:latin typeface="Roboto"/>
              <a:ea typeface="Roboto"/>
              <a:cs typeface="Roboto"/>
              <a:sym typeface="Roboto"/>
            </a:endParaRPr>
          </a:p>
        </p:txBody>
      </p:sp>
      <p:pic>
        <p:nvPicPr>
          <p:cNvPr id="218" name="Google Shape;218;p42"/>
          <p:cNvPicPr preferRelativeResize="0"/>
          <p:nvPr/>
        </p:nvPicPr>
        <p:blipFill rotWithShape="1">
          <a:blip r:embed="rId7">
            <a:alphaModFix/>
          </a:blip>
          <a:srcRect b="19087" l="0" r="0" t="0"/>
          <a:stretch/>
        </p:blipFill>
        <p:spPr>
          <a:xfrm>
            <a:off x="7097850" y="4724462"/>
            <a:ext cx="1642150" cy="1052275"/>
          </a:xfrm>
          <a:prstGeom prst="rect">
            <a:avLst/>
          </a:prstGeom>
          <a:noFill/>
          <a:ln>
            <a:noFill/>
          </a:ln>
        </p:spPr>
      </p:pic>
      <p:sp>
        <p:nvSpPr>
          <p:cNvPr id="219" name="Google Shape;219;p42"/>
          <p:cNvSpPr/>
          <p:nvPr/>
        </p:nvSpPr>
        <p:spPr>
          <a:xfrm>
            <a:off x="0" y="0"/>
            <a:ext cx="9144000" cy="429600"/>
          </a:xfrm>
          <a:prstGeom prst="rect">
            <a:avLst/>
          </a:prstGeom>
          <a:solidFill>
            <a:srgbClr val="F6A605"/>
          </a:solidFill>
          <a:ln cap="flat" cmpd="sng" w="9525">
            <a:solidFill>
              <a:srgbClr val="F6A6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2"/>
          <p:cNvSpPr/>
          <p:nvPr/>
        </p:nvSpPr>
        <p:spPr>
          <a:xfrm>
            <a:off x="2508375" y="561975"/>
            <a:ext cx="978300" cy="429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2"/>
          <p:cNvSpPr/>
          <p:nvPr/>
        </p:nvSpPr>
        <p:spPr>
          <a:xfrm>
            <a:off x="100" y="5998500"/>
            <a:ext cx="9144000" cy="914400"/>
          </a:xfrm>
          <a:prstGeom prst="rect">
            <a:avLst/>
          </a:prstGeom>
          <a:solidFill>
            <a:srgbClr val="F6A605"/>
          </a:solidFill>
          <a:ln cap="flat" cmpd="sng" w="9525">
            <a:solidFill>
              <a:srgbClr val="F6A6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42"/>
          <p:cNvPicPr preferRelativeResize="0"/>
          <p:nvPr/>
        </p:nvPicPr>
        <p:blipFill>
          <a:blip r:embed="rId8">
            <a:alphaModFix/>
          </a:blip>
          <a:stretch>
            <a:fillRect/>
          </a:stretch>
        </p:blipFill>
        <p:spPr>
          <a:xfrm>
            <a:off x="5425525" y="6214951"/>
            <a:ext cx="3543075" cy="519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43"/>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4"/>
          <p:cNvSpPr txBox="1"/>
          <p:nvPr/>
        </p:nvSpPr>
        <p:spPr>
          <a:xfrm>
            <a:off x="335025" y="546310"/>
            <a:ext cx="7620000" cy="91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6633"/>
              </a:buClr>
              <a:buSzPts val="3600"/>
              <a:buFont typeface="Arial"/>
              <a:buNone/>
            </a:pPr>
            <a:r>
              <a:rPr b="1" lang="en" sz="3500">
                <a:solidFill>
                  <a:srgbClr val="006633"/>
                </a:solidFill>
                <a:latin typeface="Open Sans"/>
                <a:ea typeface="Open Sans"/>
                <a:cs typeface="Open Sans"/>
                <a:sym typeface="Open Sans"/>
              </a:rPr>
              <a:t>A Bright Beginning is…</a:t>
            </a:r>
            <a:r>
              <a:rPr b="1" i="0" lang="en" sz="3600" u="none" cap="none" strike="noStrike">
                <a:solidFill>
                  <a:srgbClr val="006633"/>
                </a:solidFill>
                <a:latin typeface="Arial"/>
                <a:ea typeface="Arial"/>
                <a:cs typeface="Arial"/>
                <a:sym typeface="Arial"/>
              </a:rPr>
              <a:t> </a:t>
            </a:r>
            <a:endParaRPr b="1" i="0" sz="3600" u="none" cap="none" strike="noStrike">
              <a:solidFill>
                <a:srgbClr val="006633"/>
              </a:solidFill>
              <a:latin typeface="Arial"/>
              <a:ea typeface="Arial"/>
              <a:cs typeface="Arial"/>
              <a:sym typeface="Arial"/>
            </a:endParaRPr>
          </a:p>
        </p:txBody>
      </p:sp>
      <p:pic>
        <p:nvPicPr>
          <p:cNvPr descr="A Bright Beginnings logo.jpg" id="234" name="Google Shape;234;p44"/>
          <p:cNvPicPr preferRelativeResize="0"/>
          <p:nvPr/>
        </p:nvPicPr>
        <p:blipFill rotWithShape="1">
          <a:blip r:embed="rId3">
            <a:alphaModFix/>
          </a:blip>
          <a:srcRect b="0" l="0" r="0" t="0"/>
          <a:stretch/>
        </p:blipFill>
        <p:spPr>
          <a:xfrm>
            <a:off x="6136872" y="2382251"/>
            <a:ext cx="2681400" cy="1693300"/>
          </a:xfrm>
          <a:prstGeom prst="rect">
            <a:avLst/>
          </a:prstGeom>
          <a:noFill/>
          <a:ln>
            <a:noFill/>
          </a:ln>
        </p:spPr>
      </p:pic>
      <p:sp>
        <p:nvSpPr>
          <p:cNvPr id="235" name="Google Shape;235;p44"/>
          <p:cNvSpPr txBox="1"/>
          <p:nvPr>
            <p:ph idx="1" type="body"/>
          </p:nvPr>
        </p:nvSpPr>
        <p:spPr>
          <a:xfrm>
            <a:off x="453650" y="1020625"/>
            <a:ext cx="8639100" cy="1507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5"/>
              <a:buNone/>
            </a:pPr>
            <a:r>
              <a:t/>
            </a:r>
            <a:endParaRPr sz="2600"/>
          </a:p>
          <a:p>
            <a:pPr indent="-381000" lvl="0" marL="457200" rtl="0" algn="l">
              <a:lnSpc>
                <a:spcPct val="90000"/>
              </a:lnSpc>
              <a:spcBef>
                <a:spcPts val="481"/>
              </a:spcBef>
              <a:spcAft>
                <a:spcPts val="0"/>
              </a:spcAft>
              <a:buSzPts val="2400"/>
              <a:buFont typeface="Open Sans"/>
              <a:buChar char="●"/>
            </a:pPr>
            <a:r>
              <a:rPr b="0" lang="en">
                <a:latin typeface="Open Sans"/>
                <a:ea typeface="Open Sans"/>
                <a:cs typeface="Open Sans"/>
                <a:sym typeface="Open Sans"/>
              </a:rPr>
              <a:t>A </a:t>
            </a:r>
            <a:r>
              <a:rPr b="0" lang="en">
                <a:latin typeface="Open Sans"/>
                <a:ea typeface="Open Sans"/>
                <a:cs typeface="Open Sans"/>
                <a:sym typeface="Open Sans"/>
              </a:rPr>
              <a:t>Texas migrant education program</a:t>
            </a:r>
            <a:endParaRPr b="0">
              <a:latin typeface="Open Sans"/>
              <a:ea typeface="Open Sans"/>
              <a:cs typeface="Open Sans"/>
              <a:sym typeface="Open Sans"/>
            </a:endParaRPr>
          </a:p>
          <a:p>
            <a:pPr indent="-381000" lvl="0" marL="457200" rtl="0" algn="l">
              <a:lnSpc>
                <a:spcPct val="90000"/>
              </a:lnSpc>
              <a:spcBef>
                <a:spcPts val="1000"/>
              </a:spcBef>
              <a:spcAft>
                <a:spcPts val="0"/>
              </a:spcAft>
              <a:buSzPts val="2400"/>
              <a:buFont typeface="Open Sans"/>
              <a:buChar char="●"/>
            </a:pPr>
            <a:r>
              <a:rPr b="0" lang="en">
                <a:latin typeface="Open Sans"/>
                <a:ea typeface="Open Sans"/>
                <a:cs typeface="Open Sans"/>
                <a:sym typeface="Open Sans"/>
              </a:rPr>
              <a:t>An early literacy program for 3-4 year old children</a:t>
            </a:r>
            <a:endParaRPr b="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590"/>
              <a:buNone/>
            </a:pPr>
            <a:r>
              <a:t/>
            </a:r>
            <a:endParaRPr sz="2590"/>
          </a:p>
        </p:txBody>
      </p:sp>
      <p:sp>
        <p:nvSpPr>
          <p:cNvPr id="236" name="Google Shape;236;p44"/>
          <p:cNvSpPr txBox="1"/>
          <p:nvPr/>
        </p:nvSpPr>
        <p:spPr>
          <a:xfrm>
            <a:off x="314100" y="3161150"/>
            <a:ext cx="8515800" cy="91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6633"/>
              </a:buClr>
              <a:buSzPts val="3600"/>
              <a:buFont typeface="Arial"/>
              <a:buNone/>
            </a:pPr>
            <a:r>
              <a:rPr b="1" lang="en" sz="3500">
                <a:solidFill>
                  <a:srgbClr val="006633"/>
                </a:solidFill>
                <a:latin typeface="Open Sans"/>
                <a:ea typeface="Open Sans"/>
                <a:cs typeface="Open Sans"/>
                <a:sym typeface="Open Sans"/>
              </a:rPr>
              <a:t>P</a:t>
            </a:r>
            <a:r>
              <a:rPr b="1" i="0" lang="en" sz="3500" u="none" cap="none" strike="noStrike">
                <a:solidFill>
                  <a:srgbClr val="006633"/>
                </a:solidFill>
                <a:latin typeface="Open Sans"/>
                <a:ea typeface="Open Sans"/>
                <a:cs typeface="Open Sans"/>
                <a:sym typeface="Open Sans"/>
              </a:rPr>
              <a:t>urpose</a:t>
            </a:r>
            <a:endParaRPr b="1" i="0" sz="3600" u="none" cap="none" strike="noStrike">
              <a:solidFill>
                <a:srgbClr val="006633"/>
              </a:solidFill>
              <a:latin typeface="Arial"/>
              <a:ea typeface="Arial"/>
              <a:cs typeface="Arial"/>
              <a:sym typeface="Arial"/>
            </a:endParaRPr>
          </a:p>
        </p:txBody>
      </p:sp>
      <p:sp>
        <p:nvSpPr>
          <p:cNvPr id="237" name="Google Shape;237;p44"/>
          <p:cNvSpPr txBox="1"/>
          <p:nvPr/>
        </p:nvSpPr>
        <p:spPr>
          <a:xfrm>
            <a:off x="453650" y="4075550"/>
            <a:ext cx="6572100" cy="15696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chemeClr val="dk1"/>
              </a:buClr>
              <a:buSzPts val="2400"/>
              <a:buFont typeface="Open Sans"/>
              <a:buChar char="●"/>
            </a:pPr>
            <a:r>
              <a:rPr lang="en" sz="2400">
                <a:solidFill>
                  <a:schemeClr val="dk1"/>
                </a:solidFill>
                <a:latin typeface="Open Sans"/>
                <a:ea typeface="Open Sans"/>
                <a:cs typeface="Open Sans"/>
                <a:sym typeface="Open Sans"/>
              </a:rPr>
              <a:t>B</a:t>
            </a:r>
            <a:r>
              <a:rPr b="0" i="0" lang="en" sz="2400" u="none" cap="none" strike="noStrike">
                <a:solidFill>
                  <a:schemeClr val="dk1"/>
                </a:solidFill>
                <a:latin typeface="Open Sans"/>
                <a:ea typeface="Open Sans"/>
                <a:cs typeface="Open Sans"/>
                <a:sym typeface="Open Sans"/>
              </a:rPr>
              <a:t>uild early literacy skills of migratory children </a:t>
            </a:r>
            <a:endParaRPr b="0" i="0" sz="2400" u="none" cap="none" strike="noStrike">
              <a:solidFill>
                <a:schemeClr val="dk1"/>
              </a:solidFill>
              <a:latin typeface="Open Sans"/>
              <a:ea typeface="Open Sans"/>
              <a:cs typeface="Open Sans"/>
              <a:sym typeface="Open Sans"/>
            </a:endParaRPr>
          </a:p>
          <a:p>
            <a:pPr indent="-381000" lvl="0" marL="457200" marR="0" rtl="0" algn="l">
              <a:lnSpc>
                <a:spcPct val="100000"/>
              </a:lnSpc>
              <a:spcBef>
                <a:spcPts val="0"/>
              </a:spcBef>
              <a:spcAft>
                <a:spcPts val="0"/>
              </a:spcAft>
              <a:buClr>
                <a:schemeClr val="dk1"/>
              </a:buClr>
              <a:buSzPts val="2400"/>
              <a:buFont typeface="Open Sans"/>
              <a:buChar char="●"/>
            </a:pPr>
            <a:r>
              <a:rPr lang="en" sz="2400">
                <a:solidFill>
                  <a:schemeClr val="dk1"/>
                </a:solidFill>
                <a:latin typeface="Open Sans"/>
                <a:ea typeface="Open Sans"/>
                <a:cs typeface="Open Sans"/>
                <a:sym typeface="Open Sans"/>
              </a:rPr>
              <a:t>I</a:t>
            </a:r>
            <a:r>
              <a:rPr b="0" i="0" lang="en" sz="2400" u="none" cap="none" strike="noStrike">
                <a:solidFill>
                  <a:schemeClr val="dk1"/>
                </a:solidFill>
                <a:latin typeface="Open Sans"/>
                <a:ea typeface="Open Sans"/>
                <a:cs typeface="Open Sans"/>
                <a:sym typeface="Open Sans"/>
              </a:rPr>
              <a:t>nvolve parents in the education of their children.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45"/>
          <p:cNvSpPr txBox="1"/>
          <p:nvPr>
            <p:ph type="ctrTitle"/>
          </p:nvPr>
        </p:nvSpPr>
        <p:spPr>
          <a:xfrm>
            <a:off x="292200" y="404500"/>
            <a:ext cx="8559600" cy="914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6633"/>
              </a:buClr>
              <a:buSzPts val="3600"/>
              <a:buFont typeface="Arial"/>
              <a:buNone/>
            </a:pPr>
            <a:r>
              <a:rPr b="1" lang="en" sz="3000">
                <a:solidFill>
                  <a:srgbClr val="006633"/>
                </a:solidFill>
                <a:latin typeface="Open Sans"/>
                <a:ea typeface="Open Sans"/>
                <a:cs typeface="Open Sans"/>
                <a:sym typeface="Open Sans"/>
              </a:rPr>
              <a:t>Delivery options</a:t>
            </a:r>
            <a:endParaRPr b="1" sz="3000">
              <a:solidFill>
                <a:srgbClr val="006633"/>
              </a:solidFill>
              <a:latin typeface="Open Sans"/>
              <a:ea typeface="Open Sans"/>
              <a:cs typeface="Open Sans"/>
              <a:sym typeface="Open Sans"/>
            </a:endParaRPr>
          </a:p>
        </p:txBody>
      </p:sp>
      <p:pic>
        <p:nvPicPr>
          <p:cNvPr descr="A Bright Beginnings logo.jpg" id="244" name="Google Shape;244;p45">
            <a:hlinkClick r:id="rId4"/>
          </p:cNvPr>
          <p:cNvPicPr preferRelativeResize="0"/>
          <p:nvPr/>
        </p:nvPicPr>
        <p:blipFill rotWithShape="1">
          <a:blip r:embed="rId5">
            <a:alphaModFix/>
          </a:blip>
          <a:srcRect b="0" l="0" r="0" t="0"/>
          <a:stretch/>
        </p:blipFill>
        <p:spPr>
          <a:xfrm>
            <a:off x="7479650" y="4923469"/>
            <a:ext cx="1497600" cy="945705"/>
          </a:xfrm>
          <a:prstGeom prst="rect">
            <a:avLst/>
          </a:prstGeom>
          <a:noFill/>
          <a:ln>
            <a:noFill/>
          </a:ln>
        </p:spPr>
      </p:pic>
      <p:pic>
        <p:nvPicPr>
          <p:cNvPr id="245" name="Google Shape;245;p45"/>
          <p:cNvPicPr preferRelativeResize="0"/>
          <p:nvPr/>
        </p:nvPicPr>
        <p:blipFill rotWithShape="1">
          <a:blip r:embed="rId6">
            <a:alphaModFix/>
          </a:blip>
          <a:srcRect b="0" l="0" r="0" t="0"/>
          <a:stretch/>
        </p:blipFill>
        <p:spPr>
          <a:xfrm>
            <a:off x="178796" y="6162145"/>
            <a:ext cx="1497604" cy="621352"/>
          </a:xfrm>
          <a:prstGeom prst="rect">
            <a:avLst/>
          </a:prstGeom>
          <a:noFill/>
          <a:ln>
            <a:noFill/>
          </a:ln>
        </p:spPr>
      </p:pic>
      <p:pic>
        <p:nvPicPr>
          <p:cNvPr id="246" name="Google Shape;246;p45"/>
          <p:cNvPicPr preferRelativeResize="0"/>
          <p:nvPr/>
        </p:nvPicPr>
        <p:blipFill>
          <a:blip r:embed="rId7">
            <a:alphaModFix/>
          </a:blip>
          <a:stretch>
            <a:fillRect/>
          </a:stretch>
        </p:blipFill>
        <p:spPr>
          <a:xfrm>
            <a:off x="538175" y="1658625"/>
            <a:ext cx="3675400" cy="2706400"/>
          </a:xfrm>
          <a:prstGeom prst="rect">
            <a:avLst/>
          </a:prstGeom>
          <a:noFill/>
          <a:ln>
            <a:noFill/>
          </a:ln>
        </p:spPr>
      </p:pic>
      <p:pic>
        <p:nvPicPr>
          <p:cNvPr id="247" name="Google Shape;247;p45"/>
          <p:cNvPicPr preferRelativeResize="0"/>
          <p:nvPr/>
        </p:nvPicPr>
        <p:blipFill rotWithShape="1">
          <a:blip r:embed="rId8">
            <a:alphaModFix/>
          </a:blip>
          <a:srcRect b="0" l="0" r="0" t="-4953"/>
          <a:stretch/>
        </p:blipFill>
        <p:spPr>
          <a:xfrm>
            <a:off x="4874325" y="1484349"/>
            <a:ext cx="3545672" cy="2975624"/>
          </a:xfrm>
          <a:prstGeom prst="rect">
            <a:avLst/>
          </a:prstGeom>
          <a:noFill/>
          <a:ln>
            <a:noFill/>
          </a:ln>
        </p:spPr>
      </p:pic>
      <p:sp>
        <p:nvSpPr>
          <p:cNvPr id="248" name="Google Shape;248;p45"/>
          <p:cNvSpPr txBox="1"/>
          <p:nvPr/>
        </p:nvSpPr>
        <p:spPr>
          <a:xfrm>
            <a:off x="541675" y="4388850"/>
            <a:ext cx="36753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latin typeface="Open Sans SemiBold"/>
                <a:ea typeface="Open Sans SemiBold"/>
                <a:cs typeface="Open Sans SemiBold"/>
                <a:sym typeface="Open Sans SemiBold"/>
              </a:rPr>
              <a:t>Center-based</a:t>
            </a:r>
            <a:endParaRPr sz="1700">
              <a:latin typeface="Open Sans SemiBold"/>
              <a:ea typeface="Open Sans SemiBold"/>
              <a:cs typeface="Open Sans SemiBold"/>
              <a:sym typeface="Open Sans SemiBold"/>
            </a:endParaRPr>
          </a:p>
        </p:txBody>
      </p:sp>
      <p:sp>
        <p:nvSpPr>
          <p:cNvPr id="249" name="Google Shape;249;p45"/>
          <p:cNvSpPr txBox="1"/>
          <p:nvPr/>
        </p:nvSpPr>
        <p:spPr>
          <a:xfrm>
            <a:off x="4874325" y="4465050"/>
            <a:ext cx="36753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latin typeface="Open Sans SemiBold"/>
                <a:ea typeface="Open Sans SemiBold"/>
                <a:cs typeface="Open Sans SemiBold"/>
                <a:sym typeface="Open Sans SemiBold"/>
              </a:rPr>
              <a:t>Home</a:t>
            </a:r>
            <a:r>
              <a:rPr lang="en" sz="1700">
                <a:latin typeface="Open Sans SemiBold"/>
                <a:ea typeface="Open Sans SemiBold"/>
                <a:cs typeface="Open Sans SemiBold"/>
                <a:sym typeface="Open Sans SemiBold"/>
              </a:rPr>
              <a:t>-based</a:t>
            </a:r>
            <a:endParaRPr sz="1700">
              <a:latin typeface="Open Sans SemiBold"/>
              <a:ea typeface="Open Sans SemiBold"/>
              <a:cs typeface="Open Sans SemiBold"/>
              <a:sym typeface="Open Sa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6"/>
          <p:cNvSpPr txBox="1"/>
          <p:nvPr/>
        </p:nvSpPr>
        <p:spPr>
          <a:xfrm>
            <a:off x="402125" y="466375"/>
            <a:ext cx="8138400" cy="91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6633"/>
              </a:buClr>
              <a:buSzPts val="3600"/>
              <a:buFont typeface="Arial"/>
              <a:buNone/>
            </a:pPr>
            <a:r>
              <a:rPr b="1" lang="en" sz="3000">
                <a:solidFill>
                  <a:srgbClr val="006633"/>
                </a:solidFill>
                <a:latin typeface="Open Sans"/>
                <a:ea typeface="Open Sans"/>
                <a:cs typeface="Open Sans"/>
                <a:sym typeface="Open Sans"/>
              </a:rPr>
              <a:t>How do I get started?</a:t>
            </a:r>
            <a:r>
              <a:rPr b="1" i="0" lang="en" sz="3600" u="none" cap="none" strike="noStrike">
                <a:solidFill>
                  <a:srgbClr val="006633"/>
                </a:solidFill>
                <a:latin typeface="Arial"/>
                <a:ea typeface="Arial"/>
                <a:cs typeface="Arial"/>
                <a:sym typeface="Arial"/>
              </a:rPr>
              <a:t> </a:t>
            </a:r>
            <a:endParaRPr b="1" i="0" sz="3600" u="none" cap="none" strike="noStrike">
              <a:solidFill>
                <a:srgbClr val="006633"/>
              </a:solidFill>
              <a:latin typeface="Arial"/>
              <a:ea typeface="Arial"/>
              <a:cs typeface="Arial"/>
              <a:sym typeface="Arial"/>
            </a:endParaRPr>
          </a:p>
        </p:txBody>
      </p:sp>
      <p:pic>
        <p:nvPicPr>
          <p:cNvPr descr="A Bright Beginnings logo.jpg" id="256" name="Google Shape;256;p46">
            <a:hlinkClick r:id="rId3"/>
          </p:cNvPr>
          <p:cNvPicPr preferRelativeResize="0"/>
          <p:nvPr/>
        </p:nvPicPr>
        <p:blipFill rotWithShape="1">
          <a:blip r:embed="rId4">
            <a:alphaModFix/>
          </a:blip>
          <a:srcRect b="0" l="0" r="0" t="0"/>
          <a:stretch/>
        </p:blipFill>
        <p:spPr>
          <a:xfrm>
            <a:off x="6779250" y="628725"/>
            <a:ext cx="1872375" cy="1320400"/>
          </a:xfrm>
          <a:prstGeom prst="rect">
            <a:avLst/>
          </a:prstGeom>
          <a:noFill/>
          <a:ln>
            <a:noFill/>
          </a:ln>
        </p:spPr>
      </p:pic>
      <p:sp>
        <p:nvSpPr>
          <p:cNvPr id="257" name="Google Shape;257;p46"/>
          <p:cNvSpPr txBox="1"/>
          <p:nvPr/>
        </p:nvSpPr>
        <p:spPr>
          <a:xfrm>
            <a:off x="402125" y="1843400"/>
            <a:ext cx="8423100" cy="363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chemeClr val="dk1"/>
                </a:solidFill>
                <a:latin typeface="Open Sans"/>
                <a:ea typeface="Open Sans"/>
                <a:cs typeface="Open Sans"/>
                <a:sym typeface="Open Sans"/>
              </a:rPr>
              <a:t> MEP staff in each school district </a:t>
            </a:r>
            <a:endParaRPr b="1"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342900" lvl="0" marL="342900" marR="0" rtl="0" algn="l">
              <a:lnSpc>
                <a:spcPct val="115000"/>
              </a:lnSpc>
              <a:spcBef>
                <a:spcPts val="0"/>
              </a:spcBef>
              <a:spcAft>
                <a:spcPts val="0"/>
              </a:spcAft>
              <a:buClr>
                <a:schemeClr val="dk1"/>
              </a:buClr>
              <a:buSzPts val="2200"/>
              <a:buFont typeface="Open Sans"/>
              <a:buAutoNum type="arabicPeriod"/>
            </a:pPr>
            <a:r>
              <a:rPr lang="en" sz="2200">
                <a:solidFill>
                  <a:schemeClr val="dk1"/>
                </a:solidFill>
                <a:latin typeface="Open Sans"/>
                <a:ea typeface="Open Sans"/>
                <a:cs typeface="Open Sans"/>
                <a:sym typeface="Open Sans"/>
              </a:rPr>
              <a:t>identify and recruit migratory children, ages 3-5 </a:t>
            </a:r>
            <a:endParaRPr sz="2200">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None/>
            </a:pPr>
            <a:r>
              <a:t/>
            </a:r>
            <a:endParaRPr sz="2200">
              <a:solidFill>
                <a:schemeClr val="dk1"/>
              </a:solidFill>
              <a:latin typeface="Open Sans"/>
              <a:ea typeface="Open Sans"/>
              <a:cs typeface="Open Sans"/>
              <a:sym typeface="Open Sans"/>
            </a:endParaRPr>
          </a:p>
          <a:p>
            <a:pPr indent="-342900" lvl="0" marL="342900" marR="0" rtl="0" algn="l">
              <a:lnSpc>
                <a:spcPct val="115000"/>
              </a:lnSpc>
              <a:spcBef>
                <a:spcPts val="0"/>
              </a:spcBef>
              <a:spcAft>
                <a:spcPts val="0"/>
              </a:spcAft>
              <a:buClr>
                <a:schemeClr val="dk1"/>
              </a:buClr>
              <a:buSzPts val="2200"/>
              <a:buFont typeface="Open Sans"/>
              <a:buAutoNum type="arabicPeriod"/>
            </a:pPr>
            <a:r>
              <a:rPr lang="en" sz="2200">
                <a:solidFill>
                  <a:schemeClr val="dk1"/>
                </a:solidFill>
                <a:latin typeface="Open Sans"/>
                <a:ea typeface="Open Sans"/>
                <a:cs typeface="Open Sans"/>
                <a:sym typeface="Open Sans"/>
              </a:rPr>
              <a:t>determine which children are being served by a school-readiness program, such as pre-kindergarten or Head Start</a:t>
            </a:r>
            <a:endParaRPr sz="2200">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None/>
            </a:pPr>
            <a:r>
              <a:t/>
            </a:r>
            <a:endParaRPr sz="2200">
              <a:solidFill>
                <a:schemeClr val="dk1"/>
              </a:solidFill>
              <a:latin typeface="Open Sans"/>
              <a:ea typeface="Open Sans"/>
              <a:cs typeface="Open Sans"/>
              <a:sym typeface="Open Sans"/>
            </a:endParaRPr>
          </a:p>
          <a:p>
            <a:pPr indent="-342900" lvl="0" marL="342900" marR="0" rtl="0" algn="l">
              <a:lnSpc>
                <a:spcPct val="115000"/>
              </a:lnSpc>
              <a:spcBef>
                <a:spcPts val="0"/>
              </a:spcBef>
              <a:spcAft>
                <a:spcPts val="0"/>
              </a:spcAft>
              <a:buClr>
                <a:schemeClr val="dk1"/>
              </a:buClr>
              <a:buSzPts val="2200"/>
              <a:buFont typeface="Open Sans"/>
              <a:buAutoNum type="arabicPeriod"/>
            </a:pPr>
            <a:r>
              <a:rPr lang="en" sz="2200">
                <a:solidFill>
                  <a:schemeClr val="dk1"/>
                </a:solidFill>
                <a:latin typeface="Open Sans"/>
                <a:ea typeface="Open Sans"/>
                <a:cs typeface="Open Sans"/>
                <a:sym typeface="Open Sans"/>
              </a:rPr>
              <a:t>offer A Bright Beginning services to migratory children who are NOT being served by another school-readiness program.</a:t>
            </a:r>
            <a:endParaRPr b="0" i="0" sz="2200" u="none" cap="none" strike="noStrike">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