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 id="2147483851" r:id="rId2"/>
  </p:sldMasterIdLst>
  <p:notesMasterIdLst>
    <p:notesMasterId r:id="rId11"/>
  </p:notesMasterIdLst>
  <p:handoutMasterIdLst>
    <p:handoutMasterId r:id="rId12"/>
  </p:handoutMasterIdLst>
  <p:sldIdLst>
    <p:sldId id="324" r:id="rId3"/>
    <p:sldId id="294" r:id="rId4"/>
    <p:sldId id="325" r:id="rId5"/>
    <p:sldId id="277" r:id="rId6"/>
    <p:sldId id="310" r:id="rId7"/>
    <p:sldId id="295" r:id="rId8"/>
    <p:sldId id="319" r:id="rId9"/>
    <p:sldId id="323" r:id="rId10"/>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52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36" autoAdjust="0"/>
    <p:restoredTop sz="70203" autoAdjust="0"/>
  </p:normalViewPr>
  <p:slideViewPr>
    <p:cSldViewPr snapToGrid="0">
      <p:cViewPr>
        <p:scale>
          <a:sx n="50" d="100"/>
          <a:sy n="50" d="100"/>
        </p:scale>
        <p:origin x="1998" y="606"/>
      </p:cViewPr>
      <p:guideLst>
        <p:guide orient="horz" pos="2160"/>
        <p:guide pos="3840"/>
      </p:guideLst>
    </p:cSldViewPr>
  </p:slideViewPr>
  <p:notesTextViewPr>
    <p:cViewPr>
      <p:scale>
        <a:sx n="150" d="100"/>
        <a:sy n="150" d="100"/>
      </p:scale>
      <p:origin x="0" y="0"/>
    </p:cViewPr>
  </p:notesTextViewPr>
  <p:notesViewPr>
    <p:cSldViewPr snapToGrid="0">
      <p:cViewPr varScale="1">
        <p:scale>
          <a:sx n="83" d="100"/>
          <a:sy n="83" d="100"/>
        </p:scale>
        <p:origin x="227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64" tIns="46582" rIns="93164" bIns="46582" rtlCol="0"/>
          <a:lstStyle>
            <a:lvl1pPr algn="l">
              <a:defRPr sz="1200"/>
            </a:lvl1pPr>
          </a:lstStyle>
          <a:p>
            <a:endParaRPr/>
          </a:p>
        </p:txBody>
      </p:sp>
      <p:sp>
        <p:nvSpPr>
          <p:cNvPr id="3" name="Date Placeholder 2"/>
          <p:cNvSpPr>
            <a:spLocks noGrp="1"/>
          </p:cNvSpPr>
          <p:nvPr>
            <p:ph type="dt" sz="quarter" idx="1"/>
          </p:nvPr>
        </p:nvSpPr>
        <p:spPr>
          <a:xfrm>
            <a:off x="5265809" y="0"/>
            <a:ext cx="4028440" cy="351737"/>
          </a:xfrm>
          <a:prstGeom prst="rect">
            <a:avLst/>
          </a:prstGeom>
        </p:spPr>
        <p:txBody>
          <a:bodyPr vert="horz" lIns="93164" tIns="46582" rIns="93164" bIns="46582" rtlCol="0"/>
          <a:lstStyle>
            <a:lvl1pPr algn="r">
              <a:defRPr sz="1200"/>
            </a:lvl1pPr>
          </a:lstStyle>
          <a:p>
            <a:fld id="{DE71268B-8AC2-4239-8FAF-7C144C210720}" type="datetimeFigureOut">
              <a:rPr lang="en-US"/>
              <a:t>11/2/2018</a:t>
            </a:fld>
            <a:endParaRPr/>
          </a:p>
        </p:txBody>
      </p:sp>
      <p:sp>
        <p:nvSpPr>
          <p:cNvPr id="4" name="Footer Placeholder 3"/>
          <p:cNvSpPr>
            <a:spLocks noGrp="1"/>
          </p:cNvSpPr>
          <p:nvPr>
            <p:ph type="ftr" sz="quarter" idx="2"/>
          </p:nvPr>
        </p:nvSpPr>
        <p:spPr>
          <a:xfrm>
            <a:off x="0" y="6658664"/>
            <a:ext cx="4028440" cy="351736"/>
          </a:xfrm>
          <a:prstGeom prst="rect">
            <a:avLst/>
          </a:prstGeom>
        </p:spPr>
        <p:txBody>
          <a:bodyPr vert="horz" lIns="93164" tIns="46582" rIns="93164" bIns="46582" rtlCol="0" anchor="b"/>
          <a:lstStyle>
            <a:lvl1pPr algn="l">
              <a:defRPr sz="1200"/>
            </a:lvl1pPr>
          </a:lstStyle>
          <a:p>
            <a:endParaRPr/>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64" tIns="46582" rIns="93164" bIns="46582"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64" tIns="46582" rIns="93164" bIns="46582" rtlCol="0"/>
          <a:lstStyle>
            <a:lvl1pPr algn="l">
              <a:defRPr sz="1200"/>
            </a:lvl1pPr>
          </a:lstStyle>
          <a:p>
            <a:endParaRPr/>
          </a:p>
        </p:txBody>
      </p:sp>
      <p:sp>
        <p:nvSpPr>
          <p:cNvPr id="3" name="Date Placeholder 2"/>
          <p:cNvSpPr>
            <a:spLocks noGrp="1"/>
          </p:cNvSpPr>
          <p:nvPr>
            <p:ph type="dt" idx="1"/>
          </p:nvPr>
        </p:nvSpPr>
        <p:spPr>
          <a:xfrm>
            <a:off x="5265809" y="0"/>
            <a:ext cx="4028440" cy="351737"/>
          </a:xfrm>
          <a:prstGeom prst="rect">
            <a:avLst/>
          </a:prstGeom>
        </p:spPr>
        <p:txBody>
          <a:bodyPr vert="horz" lIns="93164" tIns="46582" rIns="93164" bIns="46582" rtlCol="0"/>
          <a:lstStyle>
            <a:lvl1pPr algn="r">
              <a:defRPr sz="1200"/>
            </a:lvl1pPr>
          </a:lstStyle>
          <a:p>
            <a:fld id="{F5AD8362-6D63-40AC-BAA9-90C3AE6D5875}" type="datetimeFigureOut">
              <a:rPr lang="en-US"/>
              <a:t>11/2/2018</a:t>
            </a:fld>
            <a:endParaRPr/>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64" tIns="46582" rIns="93164" bIns="46582" rtlCol="0" anchor="ctr"/>
          <a:lstStyle/>
          <a:p>
            <a:endParaRPr/>
          </a:p>
        </p:txBody>
      </p:sp>
      <p:sp>
        <p:nvSpPr>
          <p:cNvPr id="5" name="Notes Placeholder 4"/>
          <p:cNvSpPr>
            <a:spLocks noGrp="1"/>
          </p:cNvSpPr>
          <p:nvPr>
            <p:ph type="body" sz="quarter" idx="3"/>
          </p:nvPr>
        </p:nvSpPr>
        <p:spPr>
          <a:xfrm>
            <a:off x="929640" y="3373756"/>
            <a:ext cx="7437120" cy="2366010"/>
          </a:xfrm>
          <a:prstGeom prst="rect">
            <a:avLst/>
          </a:prstGeom>
        </p:spPr>
        <p:txBody>
          <a:bodyPr vert="horz" lIns="93164" tIns="46582" rIns="93164" bIns="46582"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64" tIns="46582" rIns="93164" bIns="46582" rtlCol="0" anchor="b"/>
          <a:lstStyle>
            <a:lvl1pPr algn="l">
              <a:defRPr sz="1200"/>
            </a:lvl1pPr>
          </a:lstStyle>
          <a:p>
            <a:endParaRPr/>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64" tIns="46582" rIns="93164" bIns="46582"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t>2</a:t>
            </a:fld>
            <a:endParaRPr lang="en-US"/>
          </a:p>
        </p:txBody>
      </p:sp>
    </p:spTree>
    <p:extLst>
      <p:ext uri="{BB962C8B-B14F-4D97-AF65-F5344CB8AC3E}">
        <p14:creationId xmlns:p14="http://schemas.microsoft.com/office/powerpoint/2010/main" val="681591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C6539446-6953-447E-A4E3-E7CFBF870046}" type="slidenum">
              <a:rPr lang="es-MX" smtClean="0"/>
              <a:t>3</a:t>
            </a:fld>
            <a:endParaRPr lang="es-MX"/>
          </a:p>
        </p:txBody>
      </p:sp>
    </p:spTree>
    <p:extLst>
      <p:ext uri="{BB962C8B-B14F-4D97-AF65-F5344CB8AC3E}">
        <p14:creationId xmlns:p14="http://schemas.microsoft.com/office/powerpoint/2010/main" val="1117103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Takeaways:</a:t>
            </a:r>
          </a:p>
          <a:p>
            <a:r>
              <a:rPr lang="en-US" baseline="0" dirty="0" smtClean="0"/>
              <a:t>Participants will learn how to obtain charter schools served by their regions using </a:t>
            </a:r>
            <a:r>
              <a:rPr lang="en-US" baseline="0" dirty="0" err="1" smtClean="0"/>
              <a:t>AskTED</a:t>
            </a:r>
            <a:endParaRPr lang="en-US" baseline="0" dirty="0" smtClean="0"/>
          </a:p>
          <a:p>
            <a:r>
              <a:rPr lang="en-US" baseline="0" dirty="0" smtClean="0"/>
              <a:t>Participants will understand the sharing process for COEs,</a:t>
            </a:r>
          </a:p>
          <a:p>
            <a:r>
              <a:rPr lang="en-US" baseline="0" dirty="0" smtClean="0"/>
              <a:t>Participants will understand what the definition of a charter school is. </a:t>
            </a:r>
          </a:p>
          <a:p>
            <a:r>
              <a:rPr lang="en-US" baseline="0" dirty="0" smtClean="0"/>
              <a:t>Participants will understand the required NGS activities for project and non-project charter schools.</a:t>
            </a:r>
          </a:p>
          <a:p>
            <a:endParaRPr lang="en-US" baseline="0" dirty="0" smtClean="0"/>
          </a:p>
          <a:p>
            <a:r>
              <a:rPr lang="en-US" dirty="0" err="1" smtClean="0"/>
              <a:t>Resourcces</a:t>
            </a:r>
            <a:r>
              <a:rPr lang="en-US" dirty="0" smtClean="0"/>
              <a:t>:</a:t>
            </a:r>
          </a:p>
          <a:p>
            <a:r>
              <a:rPr lang="en-US" dirty="0" err="1" smtClean="0"/>
              <a:t>AskTED</a:t>
            </a:r>
            <a:endParaRPr lang="en-US" dirty="0" smtClean="0"/>
          </a:p>
          <a:p>
            <a:r>
              <a:rPr lang="en-US" dirty="0" smtClean="0"/>
              <a:t>TEAL</a:t>
            </a:r>
            <a:r>
              <a:rPr lang="en-US" baseline="0" dirty="0" smtClean="0"/>
              <a:t>/TEASE</a:t>
            </a:r>
          </a:p>
          <a:p>
            <a:r>
              <a:rPr lang="en-US" baseline="0" dirty="0" smtClean="0"/>
              <a:t>ITTCS/PEIMS</a:t>
            </a:r>
          </a:p>
          <a:p>
            <a:r>
              <a:rPr lang="en-US" baseline="0" dirty="0" smtClean="0"/>
              <a:t>NGS/MSIX Helpdesk</a:t>
            </a:r>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t>4</a:t>
            </a:fld>
            <a:endParaRPr lang="en-US"/>
          </a:p>
        </p:txBody>
      </p:sp>
    </p:spTree>
    <p:extLst>
      <p:ext uri="{BB962C8B-B14F-4D97-AF65-F5344CB8AC3E}">
        <p14:creationId xmlns:p14="http://schemas.microsoft.com/office/powerpoint/2010/main" val="3745793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Guiding</a:t>
            </a:r>
            <a:r>
              <a:rPr lang="en-US" baseline="0" dirty="0" smtClean="0"/>
              <a:t> questions:</a:t>
            </a:r>
          </a:p>
          <a:p>
            <a:endParaRPr lang="en-US" baseline="0" dirty="0" smtClean="0"/>
          </a:p>
          <a:p>
            <a:r>
              <a:rPr lang="en-US" baseline="0" dirty="0" smtClean="0"/>
              <a:t>What is the process the NGS specialist should follow?</a:t>
            </a:r>
          </a:p>
          <a:p>
            <a:r>
              <a:rPr lang="en-US" baseline="0" dirty="0" smtClean="0"/>
              <a:t>Prize Question</a:t>
            </a:r>
          </a:p>
        </p:txBody>
      </p:sp>
      <p:sp>
        <p:nvSpPr>
          <p:cNvPr id="4" name="Slide Number Placeholder 3"/>
          <p:cNvSpPr>
            <a:spLocks noGrp="1"/>
          </p:cNvSpPr>
          <p:nvPr>
            <p:ph type="sldNum" sz="quarter" idx="10"/>
          </p:nvPr>
        </p:nvSpPr>
        <p:spPr/>
        <p:txBody>
          <a:bodyPr/>
          <a:lstStyle/>
          <a:p>
            <a:fld id="{C6539446-6953-447E-A4E3-E7CFBF870046}" type="slidenum">
              <a:rPr lang="en-US" smtClean="0"/>
              <a:t>5</a:t>
            </a:fld>
            <a:endParaRPr lang="en-US"/>
          </a:p>
        </p:txBody>
      </p:sp>
    </p:spTree>
    <p:extLst>
      <p:ext uri="{BB962C8B-B14F-4D97-AF65-F5344CB8AC3E}">
        <p14:creationId xmlns:p14="http://schemas.microsoft.com/office/powerpoint/2010/main" val="1266896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Add answer on next slide</a:t>
            </a:r>
          </a:p>
          <a:p>
            <a:endParaRPr lang="en-US" baseline="0" dirty="0" smtClean="0"/>
          </a:p>
          <a:p>
            <a:r>
              <a:rPr lang="en-US" baseline="0" dirty="0" smtClean="0"/>
              <a:t>What is the process the NGS specialist should follow?</a:t>
            </a:r>
          </a:p>
          <a:p>
            <a:r>
              <a:rPr lang="en-US" baseline="0" dirty="0" smtClean="0"/>
              <a:t>Whose responsible for obtaining the grades from CO.?</a:t>
            </a:r>
          </a:p>
          <a:p>
            <a:r>
              <a:rPr lang="en-US" baseline="0" dirty="0" smtClean="0"/>
              <a:t>Can you contact any other states?</a:t>
            </a:r>
          </a:p>
          <a:p>
            <a:endParaRPr lang="en-US" baseline="0" dirty="0" smtClean="0"/>
          </a:p>
          <a:p>
            <a:r>
              <a:rPr lang="en-US" baseline="0" dirty="0" smtClean="0"/>
              <a:t>Answer: </a:t>
            </a:r>
          </a:p>
          <a:p>
            <a:pPr defTabSz="931637">
              <a:defRPr/>
            </a:pPr>
            <a:r>
              <a:rPr lang="en-US" dirty="0" smtClean="0"/>
              <a:t>Yes, in Texas NGS specialist work in collaboration with the school counselor to request the most current grade information to ensure that the student is placed the correct courses and grade level. </a:t>
            </a:r>
          </a:p>
          <a:p>
            <a:pPr defTabSz="931637">
              <a:defRPr/>
            </a:pPr>
            <a:endParaRPr lang="en-US" dirty="0" smtClean="0"/>
          </a:p>
          <a:p>
            <a:pPr defTabSz="931637">
              <a:defRPr/>
            </a:pPr>
            <a:r>
              <a:rPr lang="en-US" dirty="0" smtClean="0"/>
              <a:t>If an MSIX user discovers that information such as secondary school coursework from a state in which the child was preciously  enrolled is not on MSIX, we encourage the school district to send a data request through MSIX to the previous State requesting missing student data.</a:t>
            </a:r>
          </a:p>
          <a:p>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t>6</a:t>
            </a:fld>
            <a:endParaRPr lang="en-US"/>
          </a:p>
        </p:txBody>
      </p:sp>
    </p:spTree>
    <p:extLst>
      <p:ext uri="{BB962C8B-B14F-4D97-AF65-F5344CB8AC3E}">
        <p14:creationId xmlns:p14="http://schemas.microsoft.com/office/powerpoint/2010/main" val="918534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is the criteria for PFS</a:t>
            </a:r>
          </a:p>
          <a:p>
            <a:endParaRPr lang="en-US" baseline="0" dirty="0" smtClean="0"/>
          </a:p>
          <a:p>
            <a:r>
              <a:rPr lang="en-US" dirty="0" smtClean="0"/>
              <a:t>Why</a:t>
            </a:r>
            <a:r>
              <a:rPr lang="en-US" baseline="0" dirty="0" smtClean="0"/>
              <a:t> doesn’t a student drop off the PFS report once he has received services and met state assessments?</a:t>
            </a:r>
          </a:p>
          <a:p>
            <a:r>
              <a:rPr lang="en-US" baseline="0" dirty="0" smtClean="0"/>
              <a:t>Student will remain on the report for reporting purposes to OME for the entire fiscal year. </a:t>
            </a:r>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t>7</a:t>
            </a:fld>
            <a:endParaRPr lang="en-US"/>
          </a:p>
        </p:txBody>
      </p:sp>
    </p:spTree>
    <p:extLst>
      <p:ext uri="{BB962C8B-B14F-4D97-AF65-F5344CB8AC3E}">
        <p14:creationId xmlns:p14="http://schemas.microsoft.com/office/powerpoint/2010/main" val="2011830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dirty="0">
                <a:solidFill>
                  <a:schemeClr val="tx1">
                    <a:lumMod val="75000"/>
                    <a:lumOff val="25000"/>
                  </a:schemeClr>
                </a:solidFill>
                <a:latin typeface="Calibri" panose="020F0502020204030204" pitchFamily="34" charset="0"/>
              </a:rPr>
              <a:t>In order for NGS to interpret the data, state assessment score and assessment interpretation MUST be entered as follows:  SCALE SCORE PASS/FAIL (e.g., 2280 Pass.</a:t>
            </a:r>
          </a:p>
          <a:p>
            <a:pPr defTabSz="914266">
              <a:defRPr/>
            </a:pPr>
            <a:endParaRPr lang="en-US" dirty="0" smtClean="0">
              <a:solidFill>
                <a:schemeClr val="tx1">
                  <a:lumMod val="75000"/>
                  <a:lumOff val="25000"/>
                </a:schemeClr>
              </a:solidFill>
            </a:endParaRPr>
          </a:p>
          <a:p>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t>8</a:t>
            </a:fld>
            <a:endParaRPr lang="en-US"/>
          </a:p>
        </p:txBody>
      </p:sp>
    </p:spTree>
    <p:extLst>
      <p:ext uri="{BB962C8B-B14F-4D97-AF65-F5344CB8AC3E}">
        <p14:creationId xmlns:p14="http://schemas.microsoft.com/office/powerpoint/2010/main" val="40112202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221111"/>
            <a:ext cx="12188952" cy="268288"/>
          </a:xfrm>
          <a:prstGeom prst="rect">
            <a:avLst/>
          </a:prstGeom>
          <a:noFill/>
          <a:ln>
            <a:noFill/>
          </a:ln>
        </p:spPr>
      </p:pic>
      <p:sp>
        <p:nvSpPr>
          <p:cNvPr id="2" name="Title 1"/>
          <p:cNvSpPr>
            <a:spLocks noGrp="1"/>
          </p:cNvSpPr>
          <p:nvPr>
            <p:ph type="ctrTitle" hasCustomPrompt="1"/>
          </p:nvPr>
        </p:nvSpPr>
        <p:spPr>
          <a:xfrm>
            <a:off x="1305872" y="1309047"/>
            <a:ext cx="9602789" cy="2667000"/>
          </a:xfrm>
        </p:spPr>
        <p:txBody>
          <a:bodyPr anchor="b">
            <a:noAutofit/>
          </a:bodyPr>
          <a:lstStyle>
            <a:lvl1pPr algn="ctr">
              <a:defRPr sz="4800">
                <a:latin typeface="Calibri" panose="020F050202020403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lumMod val="75000"/>
                  </a:schemeClr>
                </a:solidFill>
                <a:latin typeface="Calibri" panose="020F0502020204030204" pitchFamily="34" charset="0"/>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endParaRPr dirty="0"/>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3919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543597-2DB8-4A88-840C-57122D20A3B6}"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4063101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43597-2DB8-4A88-840C-57122D20A3B6}"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705928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43597-2DB8-4A88-840C-57122D20A3B6}"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2180136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543597-2DB8-4A88-840C-57122D20A3B6}"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165289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543597-2DB8-4A88-840C-57122D20A3B6}"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186919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543597-2DB8-4A88-840C-57122D20A3B6}"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330968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43597-2DB8-4A88-840C-57122D20A3B6}"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3220131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43597-2DB8-4A88-840C-57122D20A3B6}"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33489861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43597-2DB8-4A88-840C-57122D20A3B6}"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125401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endParaRPr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
        <p:nvSpPr>
          <p:cNvPr id="4" name="Rectangle 3"/>
          <p:cNvSpPr/>
          <p:nvPr userDrawn="1"/>
        </p:nvSpPr>
        <p:spPr>
          <a:xfrm>
            <a:off x="1247776" y="0"/>
            <a:ext cx="9677400" cy="6839712"/>
          </a:xfrm>
          <a:prstGeom prst="rect">
            <a:avLst/>
          </a:pr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43597-2DB8-4A88-840C-57122D20A3B6}"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26300275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43597-2DB8-4A88-840C-57122D20A3B6}"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125CF-800B-4881-B664-1A546D8F20AD}" type="slidenum">
              <a:rPr lang="en-US" smtClean="0"/>
              <a:t>‹#›</a:t>
            </a:fld>
            <a:endParaRPr lang="en-US"/>
          </a:p>
        </p:txBody>
      </p:sp>
    </p:spTree>
    <p:extLst>
      <p:ext uri="{BB962C8B-B14F-4D97-AF65-F5344CB8AC3E}">
        <p14:creationId xmlns:p14="http://schemas.microsoft.com/office/powerpoint/2010/main" val="39990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atin typeface="Calibri" panose="020F0502020204030204" pitchFamily="34" charset="0"/>
              </a:defRPr>
            </a:lvl1pPr>
          </a:lstStyle>
          <a:p>
            <a:r>
              <a:rPr lang="en-US" dirty="0"/>
              <a:t>Click to edit Master title style</a:t>
            </a:r>
            <a:endParaRPr dirty="0"/>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5" name="Footer Placeholder 4"/>
          <p:cNvSpPr>
            <a:spLocks noGrp="1"/>
          </p:cNvSpPr>
          <p:nvPr>
            <p:ph type="ftr" sz="quarter" idx="11"/>
          </p:nvPr>
        </p:nvSpPr>
        <p:spPr/>
        <p:txBody>
          <a:bodyPr/>
          <a:lstStyle>
            <a:lvl1pPr>
              <a:defRPr>
                <a:latin typeface="Calibri" panose="020F0502020204030204" pitchFamily="34" charset="0"/>
              </a:defRPr>
            </a:lvl1p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endParaRPr dirty="0"/>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atin typeface="Calibri" panose="020F0502020204030204" pitchFamily="34" charset="0"/>
              </a:defRPr>
            </a:lvl1pPr>
            <a:lvl2pPr>
              <a:defRPr sz="1800">
                <a:latin typeface="Calibri" panose="020F0502020204030204" pitchFamily="34" charset="0"/>
              </a:defRPr>
            </a:lvl2pPr>
            <a:lvl3pPr>
              <a:defRPr sz="1600">
                <a:latin typeface="Calibri" panose="020F0502020204030204" pitchFamily="34" charset="0"/>
              </a:defRPr>
            </a:lvl3pPr>
            <a:lvl4pPr>
              <a:defRPr sz="1400">
                <a:latin typeface="Calibri" panose="020F0502020204030204" pitchFamily="34" charset="0"/>
              </a:defRPr>
            </a:lvl4pPr>
            <a:lvl5pPr>
              <a:defRPr sz="1400">
                <a:latin typeface="Calibri" panose="020F0502020204030204" pitchFamily="34" charset="0"/>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atin typeface="Calibri" panose="020F0502020204030204" pitchFamily="34" charset="0"/>
              </a:defRPr>
            </a:lvl1pPr>
            <a:lvl2pPr>
              <a:defRPr sz="1800">
                <a:latin typeface="Calibri" panose="020F0502020204030204" pitchFamily="34" charset="0"/>
              </a:defRPr>
            </a:lvl2pPr>
            <a:lvl3pPr>
              <a:defRPr sz="1600">
                <a:latin typeface="Calibri" panose="020F0502020204030204" pitchFamily="34" charset="0"/>
              </a:defRPr>
            </a:lvl3pPr>
            <a:lvl4pPr>
              <a:defRPr sz="1400">
                <a:latin typeface="Calibri" panose="020F0502020204030204" pitchFamily="34" charset="0"/>
              </a:defRPr>
            </a:lvl4pPr>
            <a:lvl5pPr>
              <a:defRPr sz="1400">
                <a:latin typeface="Calibri" panose="020F0502020204030204" pitchFamily="34" charset="0"/>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endParaRPr dirty="0"/>
          </a:p>
        </p:txBody>
      </p:sp>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atin typeface="Calibri" panose="020F0502020204030204" pitchFamily="34" charset="0"/>
              </a:defRPr>
            </a:lvl1pPr>
            <a:lvl2pPr>
              <a:defRPr sz="1600">
                <a:latin typeface="Calibri" panose="020F0502020204030204" pitchFamily="34" charset="0"/>
              </a:defRPr>
            </a:lvl2pPr>
            <a:lvl3pPr>
              <a:defRPr sz="1400">
                <a:latin typeface="Calibri" panose="020F0502020204030204" pitchFamily="34" charset="0"/>
              </a:defRPr>
            </a:lvl3pPr>
            <a:lvl4pPr>
              <a:defRPr sz="1200">
                <a:latin typeface="Calibri" panose="020F0502020204030204" pitchFamily="34" charset="0"/>
              </a:defRPr>
            </a:lvl4pPr>
            <a:lvl5pPr>
              <a:defRPr sz="1200">
                <a:latin typeface="Calibri" panose="020F0502020204030204" pitchFamily="34" charset="0"/>
              </a:defRPr>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atin typeface="Calibri" panose="020F0502020204030204" pitchFamily="34" charset="0"/>
              </a:defRPr>
            </a:lvl1pPr>
            <a:lvl2pPr>
              <a:defRPr sz="1600">
                <a:latin typeface="Calibri" panose="020F0502020204030204" pitchFamily="34" charset="0"/>
              </a:defRPr>
            </a:lvl2pPr>
            <a:lvl3pPr>
              <a:defRPr sz="1400">
                <a:latin typeface="Calibri" panose="020F0502020204030204" pitchFamily="34" charset="0"/>
              </a:defRPr>
            </a:lvl3pPr>
            <a:lvl4pPr>
              <a:defRPr sz="1200">
                <a:latin typeface="Calibri" panose="020F0502020204030204" pitchFamily="34" charset="0"/>
              </a:defRPr>
            </a:lvl4pPr>
            <a:lvl5pPr>
              <a:defRPr sz="1200">
                <a:latin typeface="Calibri" panose="020F0502020204030204" pitchFamily="34" charset="0"/>
              </a:defRPr>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endParaRPr dirty="0"/>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DDF5F92-E675-4B36-9A60-69A962A68675}" type="datetime1">
              <a:rPr lang="en-US"/>
              <a:t>11/2/2018</a:t>
            </a:fld>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atin typeface="Calibri" panose="020F0502020204030204" pitchFamily="34" charset="0"/>
              </a:defRPr>
            </a:lvl1pPr>
          </a:lstStyle>
          <a:p>
            <a:r>
              <a:rPr lang="en-US" dirty="0"/>
              <a:t>Click to edit Master title style</a:t>
            </a:r>
            <a:endParaRPr dirty="0"/>
          </a:p>
        </p:txBody>
      </p:sp>
      <p:sp>
        <p:nvSpPr>
          <p:cNvPr id="3" name="Content Placeholder 2"/>
          <p:cNvSpPr>
            <a:spLocks noGrp="1"/>
          </p:cNvSpPr>
          <p:nvPr>
            <p:ph idx="1"/>
          </p:nvPr>
        </p:nvSpPr>
        <p:spPr>
          <a:xfrm>
            <a:off x="760413" y="685800"/>
            <a:ext cx="6858000" cy="4572000"/>
          </a:xfrm>
        </p:spPr>
        <p:txBody>
          <a:bodyPr>
            <a:normAutofit/>
          </a:bodyPr>
          <a:lstStyle>
            <a:lvl1pPr>
              <a:defRPr sz="2000">
                <a:latin typeface="Calibri" panose="020F0502020204030204" pitchFamily="34" charset="0"/>
              </a:defRPr>
            </a:lvl1pPr>
            <a:lvl2pPr>
              <a:defRPr sz="1800">
                <a:latin typeface="Calibri" panose="020F0502020204030204" pitchFamily="34" charset="0"/>
              </a:defRPr>
            </a:lvl2pPr>
            <a:lvl3pPr>
              <a:defRPr sz="1600">
                <a:latin typeface="Calibri" panose="020F0502020204030204" pitchFamily="34" charset="0"/>
              </a:defRPr>
            </a:lvl3pPr>
            <a:lvl4pPr>
              <a:defRPr sz="1400">
                <a:latin typeface="Calibri" panose="020F0502020204030204" pitchFamily="34" charset="0"/>
              </a:defRPr>
            </a:lvl4pPr>
            <a:lvl5pPr>
              <a:defRPr sz="1400">
                <a:latin typeface="Calibri" panose="020F0502020204030204" pitchFamily="34" charset="0"/>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atin typeface="Calibri" panose="020F0502020204030204" pitchFamily="34" charset="0"/>
              </a:defRPr>
            </a:lvl1pPr>
          </a:lstStyle>
          <a:p>
            <a:r>
              <a:rPr lang="en-US" dirty="0"/>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water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2" cstate="print">
            <a:extLst>
              <a:ext uri="{28A0092B-C50C-407E-A947-70E740481C1C}">
                <a14:useLocalDpi xmlns:a14="http://schemas.microsoft.com/office/drawing/2010/main" val="0"/>
              </a:ext>
            </a:extLst>
          </a:blip>
          <a:srcRect l="2674" r="9901"/>
          <a:stretch/>
        </p:blipFill>
        <p:spPr bwMode="white">
          <a:xfrm>
            <a:off x="-1425" y="6256181"/>
            <a:ext cx="12188952" cy="463209"/>
          </a:xfrm>
          <a:prstGeom prst="rect">
            <a:avLst/>
          </a:prstGeom>
          <a:noFill/>
          <a:ln>
            <a:noFill/>
          </a:ln>
        </p:spPr>
      </p:pic>
      <p:pic>
        <p:nvPicPr>
          <p:cNvPr id="10" name="water1"/>
          <p:cNvPicPr>
            <a:picLocks noChangeAspect="1"/>
          </p:cNvPicPr>
          <p:nvPr/>
        </p:nvPicPr>
        <p:blipFill rotWithShape="1">
          <a:blip r:embed="rId1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1100" cap="all" baseline="0">
                <a:solidFill>
                  <a:schemeClr val="tx1"/>
                </a:solidFill>
              </a:defRPr>
            </a:lvl1pPr>
          </a:lstStyle>
          <a:p>
            <a:fld id="{5586B75A-687E-405C-8A0B-8D00578BA2C3}" type="datetime1">
              <a:rPr lang="en-US" smtClean="0"/>
              <a:pPr/>
              <a:t>11/2/2018</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43597-2DB8-4A88-840C-57122D20A3B6}"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125CF-800B-4881-B664-1A546D8F20AD}" type="slidenum">
              <a:rPr lang="en-US" smtClean="0"/>
              <a:t>‹#›</a:t>
            </a:fld>
            <a:endParaRPr lang="en-US"/>
          </a:p>
        </p:txBody>
      </p:sp>
    </p:spTree>
    <p:extLst>
      <p:ext uri="{BB962C8B-B14F-4D97-AF65-F5344CB8AC3E}">
        <p14:creationId xmlns:p14="http://schemas.microsoft.com/office/powerpoint/2010/main" val="181850793"/>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9676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smtClean="0">
                <a:solidFill>
                  <a:srgbClr val="0070C0"/>
                </a:solidFill>
              </a:rPr>
              <a:t>Scenario #1</a:t>
            </a:r>
            <a:endParaRPr lang="en-US" sz="3200" b="1" dirty="0">
              <a:solidFill>
                <a:srgbClr val="0070C0"/>
              </a:solidFill>
            </a:endParaRPr>
          </a:p>
        </p:txBody>
      </p:sp>
      <p:sp>
        <p:nvSpPr>
          <p:cNvPr id="6" name="Content Placeholder 5"/>
          <p:cNvSpPr>
            <a:spLocks noGrp="1"/>
          </p:cNvSpPr>
          <p:nvPr>
            <p:ph idx="1"/>
          </p:nvPr>
        </p:nvSpPr>
        <p:spPr>
          <a:xfrm>
            <a:off x="1341120" y="1572768"/>
            <a:ext cx="9509760" cy="880146"/>
          </a:xfrm>
        </p:spPr>
        <p:txBody>
          <a:bodyPr>
            <a:normAutofit/>
          </a:bodyPr>
          <a:lstStyle/>
          <a:p>
            <a:pPr marL="45720" lvl="0" indent="0">
              <a:buNone/>
            </a:pPr>
            <a:r>
              <a:rPr lang="en-US" dirty="0" smtClean="0">
                <a:solidFill>
                  <a:schemeClr val="tx1">
                    <a:lumMod val="75000"/>
                    <a:lumOff val="25000"/>
                  </a:schemeClr>
                </a:solidFill>
              </a:rPr>
              <a:t>Juana Ines de la Cruz is a 9</a:t>
            </a:r>
            <a:r>
              <a:rPr lang="en-US" baseline="30000" dirty="0" smtClean="0">
                <a:solidFill>
                  <a:schemeClr val="tx1">
                    <a:lumMod val="75000"/>
                    <a:lumOff val="25000"/>
                  </a:schemeClr>
                </a:solidFill>
              </a:rPr>
              <a:t>th</a:t>
            </a:r>
            <a:r>
              <a:rPr lang="en-US" dirty="0" smtClean="0">
                <a:solidFill>
                  <a:schemeClr val="tx1">
                    <a:lumMod val="75000"/>
                    <a:lumOff val="25000"/>
                  </a:schemeClr>
                </a:solidFill>
              </a:rPr>
              <a:t> grader who was retained last year. After the first semester, she was promoted to 10</a:t>
            </a:r>
            <a:r>
              <a:rPr lang="en-US" baseline="30000" dirty="0" smtClean="0">
                <a:solidFill>
                  <a:schemeClr val="tx1">
                    <a:lumMod val="75000"/>
                    <a:lumOff val="25000"/>
                  </a:schemeClr>
                </a:solidFill>
              </a:rPr>
              <a:t>th</a:t>
            </a:r>
            <a:r>
              <a:rPr lang="en-US" dirty="0" smtClean="0">
                <a:solidFill>
                  <a:schemeClr val="tx1">
                    <a:lumMod val="75000"/>
                    <a:lumOff val="25000"/>
                  </a:schemeClr>
                </a:solidFill>
              </a:rPr>
              <a:t> grade. What should the NGS Specialist do on NGS?</a:t>
            </a:r>
          </a:p>
          <a:p>
            <a:pPr marL="45720" lvl="0" indent="0">
              <a:buNone/>
            </a:pPr>
            <a:endParaRPr lang="en-US" dirty="0" smtClean="0">
              <a:solidFill>
                <a:schemeClr val="tx1">
                  <a:lumMod val="75000"/>
                  <a:lumOff val="25000"/>
                </a:schemeClr>
              </a:solidFill>
            </a:endParaRPr>
          </a:p>
        </p:txBody>
      </p:sp>
      <p:pic>
        <p:nvPicPr>
          <p:cNvPr id="4" name="Picture 3"/>
          <p:cNvPicPr>
            <a:picLocks noChangeAspect="1"/>
          </p:cNvPicPr>
          <p:nvPr/>
        </p:nvPicPr>
        <p:blipFill rotWithShape="1">
          <a:blip r:embed="rId3"/>
          <a:srcRect r="14396"/>
          <a:stretch/>
        </p:blipFill>
        <p:spPr>
          <a:xfrm>
            <a:off x="1521731" y="2452914"/>
            <a:ext cx="9148536" cy="609600"/>
          </a:xfrm>
          <a:prstGeom prst="rect">
            <a:avLst/>
          </a:prstGeom>
        </p:spPr>
      </p:pic>
    </p:spTree>
    <p:extLst>
      <p:ext uri="{BB962C8B-B14F-4D97-AF65-F5344CB8AC3E}">
        <p14:creationId xmlns:p14="http://schemas.microsoft.com/office/powerpoint/2010/main" val="2009803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3485091"/>
            <a:ext cx="1828800" cy="1828800"/>
          </a:xfrm>
          <a:prstGeom prst="rect">
            <a:avLst/>
          </a:prstGeom>
        </p:spPr>
      </p:pic>
      <p:sp>
        <p:nvSpPr>
          <p:cNvPr id="6" name="TextBox 5"/>
          <p:cNvSpPr txBox="1"/>
          <p:nvPr/>
        </p:nvSpPr>
        <p:spPr>
          <a:xfrm>
            <a:off x="0" y="5653901"/>
            <a:ext cx="11811000" cy="707886"/>
          </a:xfrm>
          <a:prstGeom prst="rect">
            <a:avLst/>
          </a:prstGeom>
          <a:noFill/>
        </p:spPr>
        <p:txBody>
          <a:bodyPr wrap="square" rtlCol="0">
            <a:spAutoFit/>
          </a:bodyPr>
          <a:lstStyle/>
          <a:p>
            <a:pPr algn="ctr"/>
            <a:r>
              <a:rPr lang="en-US" sz="2000" b="1" dirty="0" smtClean="0">
                <a:solidFill>
                  <a:schemeClr val="tx1">
                    <a:lumMod val="75000"/>
                    <a:lumOff val="25000"/>
                  </a:schemeClr>
                </a:solidFill>
                <a:latin typeface="Calibri" panose="020F0502020204030204" pitchFamily="34" charset="0"/>
              </a:rPr>
              <a:t>NGS and MSIX Academy</a:t>
            </a:r>
            <a:r>
              <a:rPr lang="en-US" sz="2000" b="1" dirty="0" smtClean="0">
                <a:solidFill>
                  <a:schemeClr val="tx1">
                    <a:lumMod val="75000"/>
                    <a:lumOff val="25000"/>
                  </a:schemeClr>
                </a:solidFill>
                <a:latin typeface="Calibri" panose="020F0502020204030204" pitchFamily="34" charset="0"/>
              </a:rPr>
              <a:t> | </a:t>
            </a:r>
            <a:r>
              <a:rPr lang="en-US" sz="2000" b="1" dirty="0" smtClean="0">
                <a:solidFill>
                  <a:schemeClr val="tx1">
                    <a:lumMod val="75000"/>
                    <a:lumOff val="25000"/>
                  </a:schemeClr>
                </a:solidFill>
                <a:latin typeface="Calibri" panose="020F0502020204030204" pitchFamily="34" charset="0"/>
              </a:rPr>
              <a:t>South Padre Island Convention Center | November 7-9, </a:t>
            </a:r>
            <a:r>
              <a:rPr lang="en-US" sz="2000" b="1" dirty="0" smtClean="0">
                <a:solidFill>
                  <a:schemeClr val="tx1">
                    <a:lumMod val="75000"/>
                    <a:lumOff val="25000"/>
                  </a:schemeClr>
                </a:solidFill>
                <a:latin typeface="Calibri" panose="020F0502020204030204" pitchFamily="34" charset="0"/>
              </a:rPr>
              <a:t>2018</a:t>
            </a:r>
          </a:p>
          <a:p>
            <a:pPr algn="ctr"/>
            <a:r>
              <a:rPr lang="en-US" sz="2000" b="1" dirty="0" smtClean="0">
                <a:solidFill>
                  <a:srgbClr val="0070C0"/>
                </a:solidFill>
                <a:latin typeface="Calibri" panose="020F0502020204030204" pitchFamily="34" charset="0"/>
              </a:rPr>
              <a:t>helpdesk@ngsmigrant.com</a:t>
            </a:r>
            <a:endParaRPr lang="en-US" sz="2000" b="1" dirty="0">
              <a:solidFill>
                <a:srgbClr val="0070C0"/>
              </a:solidFill>
              <a:latin typeface="Calibri" panose="020F0502020204030204" pitchFamily="34" charset="0"/>
            </a:endParaRPr>
          </a:p>
        </p:txBody>
      </p:sp>
    </p:spTree>
    <p:extLst>
      <p:ext uri="{BB962C8B-B14F-4D97-AF65-F5344CB8AC3E}">
        <p14:creationId xmlns:p14="http://schemas.microsoft.com/office/powerpoint/2010/main" val="1239556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70C0"/>
                </a:solidFill>
              </a:rPr>
              <a:t>Scenario #2</a:t>
            </a:r>
            <a:endParaRPr lang="en-US" sz="3200" b="1" dirty="0">
              <a:solidFill>
                <a:srgbClr val="0070C0"/>
              </a:solidFill>
            </a:endParaRPr>
          </a:p>
        </p:txBody>
      </p:sp>
      <p:sp>
        <p:nvSpPr>
          <p:cNvPr id="4" name="Content Placeholder 3"/>
          <p:cNvSpPr>
            <a:spLocks noGrp="1"/>
          </p:cNvSpPr>
          <p:nvPr>
            <p:ph idx="1"/>
          </p:nvPr>
        </p:nvSpPr>
        <p:spPr/>
        <p:txBody>
          <a:bodyPr>
            <a:normAutofit/>
          </a:bodyPr>
          <a:lstStyle/>
          <a:p>
            <a:pPr marL="45720" indent="0">
              <a:buNone/>
            </a:pPr>
            <a:r>
              <a:rPr lang="en-US" dirty="0" smtClean="0">
                <a:solidFill>
                  <a:schemeClr val="tx1">
                    <a:lumMod val="75000"/>
                    <a:lumOff val="25000"/>
                  </a:schemeClr>
                </a:solidFill>
              </a:rPr>
              <a:t>Octavio Paz resides in San Antonio ISD and attends KIPP Aspire Academy, a charter school located in San Antonio, Texas.  The Recruiter from San Antonio ISD picks up the COE for the Paz family as residency only. The COE is submitted to the NGS terminal site in San Antonio ISD.  What steps should the NGS specialist take to process the shared COE on NGS?</a:t>
            </a:r>
          </a:p>
          <a:p>
            <a:pPr marL="45720" indent="0">
              <a:buNone/>
            </a:pPr>
            <a:endParaRPr lang="en-US" dirty="0"/>
          </a:p>
        </p:txBody>
      </p:sp>
    </p:spTree>
    <p:extLst>
      <p:ext uri="{BB962C8B-B14F-4D97-AF65-F5344CB8AC3E}">
        <p14:creationId xmlns:p14="http://schemas.microsoft.com/office/powerpoint/2010/main" val="904667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200" b="1" dirty="0" smtClean="0">
                <a:solidFill>
                  <a:srgbClr val="0070C0"/>
                </a:solidFill>
              </a:rPr>
              <a:t>Scenario </a:t>
            </a:r>
            <a:r>
              <a:rPr lang="en-US" sz="3200" b="1" dirty="0" smtClean="0">
                <a:solidFill>
                  <a:srgbClr val="0070C0"/>
                </a:solidFill>
              </a:rPr>
              <a:t>#3</a:t>
            </a:r>
            <a:endParaRPr lang="en-US" sz="3200" b="1" dirty="0">
              <a:solidFill>
                <a:srgbClr val="0070C0"/>
              </a:solidFill>
            </a:endParaRPr>
          </a:p>
        </p:txBody>
      </p:sp>
      <p:sp>
        <p:nvSpPr>
          <p:cNvPr id="8" name="Content Placeholder 7"/>
          <p:cNvSpPr>
            <a:spLocks noGrp="1"/>
          </p:cNvSpPr>
          <p:nvPr>
            <p:ph idx="1"/>
          </p:nvPr>
        </p:nvSpPr>
        <p:spPr/>
        <p:txBody>
          <a:bodyPr/>
          <a:lstStyle/>
          <a:p>
            <a:pPr marL="45720" indent="0">
              <a:buNone/>
            </a:pPr>
            <a:r>
              <a:rPr lang="en-US" dirty="0" smtClean="0">
                <a:solidFill>
                  <a:schemeClr val="tx1">
                    <a:lumMod val="75000"/>
                    <a:lumOff val="25000"/>
                  </a:schemeClr>
                </a:solidFill>
              </a:rPr>
              <a:t>Gabriel Garcia Marquez is a new NGS Specialist.  He has a COE with two children whose eligibility ended November 3, 2018.   Mr. Marquez has entered a withdrawal date on NGS for each student as of November 3</a:t>
            </a:r>
            <a:r>
              <a:rPr lang="en-US" baseline="30000" dirty="0" smtClean="0">
                <a:solidFill>
                  <a:schemeClr val="tx1">
                    <a:lumMod val="75000"/>
                    <a:lumOff val="25000"/>
                  </a:schemeClr>
                </a:solidFill>
              </a:rPr>
              <a:t>rd</a:t>
            </a:r>
            <a:r>
              <a:rPr lang="en-US" dirty="0" smtClean="0">
                <a:solidFill>
                  <a:schemeClr val="tx1">
                    <a:lumMod val="75000"/>
                    <a:lumOff val="25000"/>
                  </a:schemeClr>
                </a:solidFill>
              </a:rPr>
              <a:t>.  Is this the correct process?</a:t>
            </a:r>
          </a:p>
        </p:txBody>
      </p:sp>
    </p:spTree>
    <p:extLst>
      <p:ext uri="{BB962C8B-B14F-4D97-AF65-F5344CB8AC3E}">
        <p14:creationId xmlns:p14="http://schemas.microsoft.com/office/powerpoint/2010/main" val="3668852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200" b="1" dirty="0" smtClean="0">
                <a:solidFill>
                  <a:srgbClr val="0070C0"/>
                </a:solidFill>
              </a:rPr>
              <a:t>Scenario </a:t>
            </a:r>
            <a:r>
              <a:rPr lang="en-US" sz="3200" b="1" dirty="0" smtClean="0">
                <a:solidFill>
                  <a:srgbClr val="0070C0"/>
                </a:solidFill>
              </a:rPr>
              <a:t>#5</a:t>
            </a:r>
            <a:endParaRPr lang="en-US" sz="3200" b="1" dirty="0">
              <a:solidFill>
                <a:srgbClr val="0070C0"/>
              </a:solidFill>
            </a:endParaRPr>
          </a:p>
        </p:txBody>
      </p:sp>
      <p:sp>
        <p:nvSpPr>
          <p:cNvPr id="8" name="Content Placeholder 7"/>
          <p:cNvSpPr>
            <a:spLocks noGrp="1"/>
          </p:cNvSpPr>
          <p:nvPr>
            <p:ph idx="1"/>
          </p:nvPr>
        </p:nvSpPr>
        <p:spPr>
          <a:xfrm>
            <a:off x="1341120" y="1572768"/>
            <a:ext cx="9509760" cy="1664702"/>
          </a:xfrm>
        </p:spPr>
        <p:txBody>
          <a:bodyPr/>
          <a:lstStyle/>
          <a:p>
            <a:pPr marL="45720" indent="0">
              <a:buNone/>
            </a:pPr>
            <a:r>
              <a:rPr lang="en-US" dirty="0">
                <a:solidFill>
                  <a:schemeClr val="tx1">
                    <a:lumMod val="75000"/>
                    <a:lumOff val="25000"/>
                  </a:schemeClr>
                </a:solidFill>
              </a:rPr>
              <a:t>Laura </a:t>
            </a:r>
            <a:r>
              <a:rPr lang="en-US" dirty="0" smtClean="0">
                <a:solidFill>
                  <a:schemeClr val="tx1">
                    <a:lumMod val="75000"/>
                    <a:lumOff val="25000"/>
                  </a:schemeClr>
                </a:solidFill>
              </a:rPr>
              <a:t>Esquivel is a 10</a:t>
            </a:r>
            <a:r>
              <a:rPr lang="en-US" baseline="30000" dirty="0" smtClean="0">
                <a:solidFill>
                  <a:schemeClr val="tx1">
                    <a:lumMod val="75000"/>
                    <a:lumOff val="25000"/>
                  </a:schemeClr>
                </a:solidFill>
              </a:rPr>
              <a:t>th</a:t>
            </a:r>
            <a:r>
              <a:rPr lang="en-US" dirty="0" smtClean="0">
                <a:solidFill>
                  <a:schemeClr val="tx1">
                    <a:lumMod val="75000"/>
                    <a:lumOff val="25000"/>
                  </a:schemeClr>
                </a:solidFill>
              </a:rPr>
              <a:t> grade student who enrolled at Beautiful High School in Hart TX on 10/30/2018.  The parent, along with the recruiter, reviewed the consolidate student record  and mentioned her child was missing course work from East High School in Greeley, CO.  The NGS specialist did not find the missing credits on MSIX. Should the NGS specialist include missing course history data from other states?</a:t>
            </a:r>
            <a:endParaRPr lang="en-US" dirty="0">
              <a:solidFill>
                <a:schemeClr val="tx1">
                  <a:lumMod val="75000"/>
                  <a:lumOff val="25000"/>
                </a:schemeClr>
              </a:solidFill>
            </a:endParaRPr>
          </a:p>
          <a:p>
            <a:pPr marL="45720" indent="0">
              <a:buNone/>
            </a:pPr>
            <a:endParaRPr lang="en-US" dirty="0"/>
          </a:p>
        </p:txBody>
      </p:sp>
    </p:spTree>
    <p:extLst>
      <p:ext uri="{BB962C8B-B14F-4D97-AF65-F5344CB8AC3E}">
        <p14:creationId xmlns:p14="http://schemas.microsoft.com/office/powerpoint/2010/main" val="1534843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smtClean="0">
                <a:solidFill>
                  <a:srgbClr val="0070C0"/>
                </a:solidFill>
              </a:rPr>
              <a:t>Scenario </a:t>
            </a:r>
            <a:r>
              <a:rPr lang="en-US" sz="3200" b="1" dirty="0" smtClean="0">
                <a:solidFill>
                  <a:srgbClr val="0070C0"/>
                </a:solidFill>
              </a:rPr>
              <a:t>#4</a:t>
            </a:r>
            <a:endParaRPr lang="en-US" sz="3200" b="1" dirty="0">
              <a:solidFill>
                <a:srgbClr val="0070C0"/>
              </a:solidFill>
            </a:endParaRPr>
          </a:p>
        </p:txBody>
      </p:sp>
      <p:sp>
        <p:nvSpPr>
          <p:cNvPr id="6" name="Content Placeholder 5"/>
          <p:cNvSpPr>
            <a:spLocks noGrp="1"/>
          </p:cNvSpPr>
          <p:nvPr>
            <p:ph idx="1"/>
          </p:nvPr>
        </p:nvSpPr>
        <p:spPr/>
        <p:txBody>
          <a:bodyPr>
            <a:normAutofit/>
          </a:bodyPr>
          <a:lstStyle/>
          <a:p>
            <a:pPr marL="45720" indent="0">
              <a:buNone/>
            </a:pPr>
            <a:r>
              <a:rPr lang="en-US" dirty="0">
                <a:solidFill>
                  <a:schemeClr val="tx1">
                    <a:lumMod val="75000"/>
                    <a:lumOff val="25000"/>
                  </a:schemeClr>
                </a:solidFill>
              </a:rPr>
              <a:t>On August 20, 2018, Federico </a:t>
            </a:r>
            <a:r>
              <a:rPr lang="en-US" dirty="0" err="1">
                <a:solidFill>
                  <a:schemeClr val="tx1">
                    <a:lumMod val="75000"/>
                    <a:lumOff val="25000"/>
                  </a:schemeClr>
                </a:solidFill>
              </a:rPr>
              <a:t>García</a:t>
            </a:r>
            <a:r>
              <a:rPr lang="en-US" dirty="0">
                <a:solidFill>
                  <a:schemeClr val="tx1">
                    <a:lumMod val="75000"/>
                    <a:lumOff val="25000"/>
                  </a:schemeClr>
                </a:solidFill>
              </a:rPr>
              <a:t> Lorca </a:t>
            </a:r>
            <a:r>
              <a:rPr lang="en-US" dirty="0" smtClean="0">
                <a:solidFill>
                  <a:schemeClr val="tx1">
                    <a:lumMod val="75000"/>
                    <a:lumOff val="25000"/>
                  </a:schemeClr>
                </a:solidFill>
              </a:rPr>
              <a:t>and </a:t>
            </a:r>
            <a:r>
              <a:rPr lang="en-US" dirty="0">
                <a:solidFill>
                  <a:schemeClr val="tx1">
                    <a:lumMod val="75000"/>
                    <a:lumOff val="25000"/>
                  </a:schemeClr>
                </a:solidFill>
              </a:rPr>
              <a:t>Sandra Cisneros </a:t>
            </a:r>
            <a:r>
              <a:rPr lang="en-US" dirty="0" smtClean="0">
                <a:solidFill>
                  <a:schemeClr val="tx1">
                    <a:lumMod val="75000"/>
                    <a:lumOff val="25000"/>
                  </a:schemeClr>
                </a:solidFill>
              </a:rPr>
              <a:t>enrolled </a:t>
            </a:r>
            <a:r>
              <a:rPr lang="en-US" dirty="0">
                <a:solidFill>
                  <a:schemeClr val="tx1">
                    <a:lumMod val="75000"/>
                    <a:lumOff val="25000"/>
                  </a:schemeClr>
                </a:solidFill>
              </a:rPr>
              <a:t>for the first time in a Texas </a:t>
            </a:r>
            <a:r>
              <a:rPr lang="en-US" dirty="0" smtClean="0">
                <a:solidFill>
                  <a:schemeClr val="tx1">
                    <a:lumMod val="75000"/>
                    <a:lumOff val="25000"/>
                  </a:schemeClr>
                </a:solidFill>
              </a:rPr>
              <a:t>school. Federico is a twelve year-old  student in  5</a:t>
            </a:r>
            <a:r>
              <a:rPr lang="en-US" baseline="30000" dirty="0" smtClean="0">
                <a:solidFill>
                  <a:schemeClr val="tx1">
                    <a:lumMod val="75000"/>
                    <a:lumOff val="25000"/>
                  </a:schemeClr>
                </a:solidFill>
              </a:rPr>
              <a:t>th</a:t>
            </a:r>
            <a:r>
              <a:rPr lang="en-US" dirty="0" smtClean="0">
                <a:solidFill>
                  <a:schemeClr val="tx1">
                    <a:lumMod val="75000"/>
                    <a:lumOff val="25000"/>
                  </a:schemeClr>
                </a:solidFill>
              </a:rPr>
              <a:t> grade and  Sandra Cisneros, his cousin, is a eight year-old in 1</a:t>
            </a:r>
            <a:r>
              <a:rPr lang="en-US" baseline="30000" dirty="0" smtClean="0">
                <a:solidFill>
                  <a:schemeClr val="tx1">
                    <a:lumMod val="75000"/>
                    <a:lumOff val="25000"/>
                  </a:schemeClr>
                </a:solidFill>
              </a:rPr>
              <a:t>st</a:t>
            </a:r>
            <a:r>
              <a:rPr lang="en-US" dirty="0" smtClean="0">
                <a:solidFill>
                  <a:schemeClr val="tx1">
                    <a:lumMod val="75000"/>
                    <a:lumOff val="25000"/>
                  </a:schemeClr>
                </a:solidFill>
              </a:rPr>
              <a:t> grade. </a:t>
            </a:r>
          </a:p>
          <a:p>
            <a:pPr marL="45720" indent="0">
              <a:buNone/>
            </a:pPr>
            <a:r>
              <a:rPr lang="en-US" dirty="0" smtClean="0">
                <a:solidFill>
                  <a:schemeClr val="tx1">
                    <a:lumMod val="75000"/>
                    <a:lumOff val="25000"/>
                  </a:schemeClr>
                </a:solidFill>
              </a:rPr>
              <a:t>Both students appear on the same COE with a new qualifying move from Mexico to the United States with no previous NGS history.  The NGS specialist ran the PFS report and noticed that Sandra was listed but not Federico. Can you help explain why?</a:t>
            </a:r>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1585319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smtClean="0">
                <a:solidFill>
                  <a:srgbClr val="0070C0"/>
                </a:solidFill>
              </a:rPr>
              <a:t>Scenario #6</a:t>
            </a:r>
            <a:endParaRPr lang="en-US" sz="3200" b="1" dirty="0">
              <a:solidFill>
                <a:srgbClr val="0070C0"/>
              </a:solidFill>
            </a:endParaRPr>
          </a:p>
        </p:txBody>
      </p:sp>
      <p:sp>
        <p:nvSpPr>
          <p:cNvPr id="6" name="Rectangle 5"/>
          <p:cNvSpPr/>
          <p:nvPr/>
        </p:nvSpPr>
        <p:spPr>
          <a:xfrm>
            <a:off x="1279688" y="1637171"/>
            <a:ext cx="9705812" cy="1015663"/>
          </a:xfrm>
          <a:prstGeom prst="rect">
            <a:avLst/>
          </a:prstGeom>
        </p:spPr>
        <p:txBody>
          <a:bodyPr wrap="square">
            <a:spAutoFit/>
          </a:bodyPr>
          <a:lstStyle/>
          <a:p>
            <a:r>
              <a:rPr lang="en-US" sz="2000" dirty="0">
                <a:solidFill>
                  <a:schemeClr val="tx1">
                    <a:lumMod val="75000"/>
                    <a:lumOff val="25000"/>
                  </a:schemeClr>
                </a:solidFill>
                <a:latin typeface="Calibri" panose="020F0502020204030204" pitchFamily="34" charset="0"/>
              </a:rPr>
              <a:t>In order for NGS to interpret the data, state assessment score and assessment interpretation MUST be entered </a:t>
            </a:r>
            <a:r>
              <a:rPr lang="en-US" sz="2000" dirty="0" smtClean="0">
                <a:solidFill>
                  <a:schemeClr val="tx1">
                    <a:lumMod val="75000"/>
                    <a:lumOff val="25000"/>
                  </a:schemeClr>
                </a:solidFill>
                <a:latin typeface="Calibri" panose="020F0502020204030204" pitchFamily="34" charset="0"/>
              </a:rPr>
              <a:t> in a specific way.  How would you process the state assessment result shown below:</a:t>
            </a:r>
            <a:endParaRPr lang="en-US" sz="2000" dirty="0">
              <a:solidFill>
                <a:schemeClr val="tx1">
                  <a:lumMod val="75000"/>
                  <a:lumOff val="25000"/>
                </a:schemeClr>
              </a:solidFill>
              <a:latin typeface="Calibri" panose="020F0502020204030204" pitchFamily="34" charset="0"/>
            </a:endParaRPr>
          </a:p>
        </p:txBody>
      </p:sp>
      <p:pic>
        <p:nvPicPr>
          <p:cNvPr id="3" name="Picture 2"/>
          <p:cNvPicPr>
            <a:picLocks noChangeAspect="1"/>
          </p:cNvPicPr>
          <p:nvPr/>
        </p:nvPicPr>
        <p:blipFill>
          <a:blip r:embed="rId3"/>
          <a:stretch>
            <a:fillRect/>
          </a:stretch>
        </p:blipFill>
        <p:spPr>
          <a:xfrm>
            <a:off x="1279687" y="2808138"/>
            <a:ext cx="9571192" cy="1753636"/>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4284455628"/>
              </p:ext>
            </p:extLst>
          </p:nvPr>
        </p:nvGraphicFramePr>
        <p:xfrm>
          <a:off x="1341120" y="4764460"/>
          <a:ext cx="9509759" cy="982282"/>
        </p:xfrm>
        <a:graphic>
          <a:graphicData uri="http://schemas.openxmlformats.org/drawingml/2006/table">
            <a:tbl>
              <a:tblPr firstRow="1" firstCol="1" bandRow="1">
                <a:tableStyleId>{5DA37D80-6434-44D0-A028-1B22A696006F}</a:tableStyleId>
              </a:tblPr>
              <a:tblGrid>
                <a:gridCol w="1959474"/>
                <a:gridCol w="1842879"/>
                <a:gridCol w="1146727"/>
                <a:gridCol w="1495761"/>
                <a:gridCol w="1079220"/>
                <a:gridCol w="880416"/>
                <a:gridCol w="1105282"/>
              </a:tblGrid>
              <a:tr h="406662">
                <a:tc>
                  <a:txBody>
                    <a:bodyPr/>
                    <a:lstStyle/>
                    <a:p>
                      <a:pPr marL="0" marR="0" algn="ctr">
                        <a:lnSpc>
                          <a:spcPct val="107000"/>
                        </a:lnSpc>
                        <a:spcBef>
                          <a:spcPts val="0"/>
                        </a:spcBef>
                        <a:spcAft>
                          <a:spcPts val="0"/>
                        </a:spcAft>
                        <a:tabLst>
                          <a:tab pos="381635" algn="l"/>
                        </a:tabLst>
                      </a:pPr>
                      <a:r>
                        <a:rPr lang="en-US" sz="1500" b="1" dirty="0">
                          <a:effectLst/>
                          <a:latin typeface="Calibri" panose="020F0502020204030204" pitchFamily="34" charset="0"/>
                        </a:rPr>
                        <a:t>Assessment Type</a:t>
                      </a:r>
                      <a:endParaRPr lang="en-US"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381635" algn="l"/>
                        </a:tabLst>
                      </a:pPr>
                      <a:r>
                        <a:rPr lang="en-US" sz="1500" b="1" dirty="0">
                          <a:effectLst/>
                          <a:latin typeface="Calibri" panose="020F0502020204030204" pitchFamily="34" charset="0"/>
                        </a:rPr>
                        <a:t>Assessment Name</a:t>
                      </a:r>
                      <a:endParaRPr lang="en-US"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381635" algn="l"/>
                        </a:tabLst>
                      </a:pPr>
                      <a:r>
                        <a:rPr lang="en-US" sz="1500" b="1" dirty="0">
                          <a:effectLst/>
                          <a:latin typeface="Calibri" panose="020F0502020204030204" pitchFamily="34" charset="0"/>
                        </a:rPr>
                        <a:t>Assessment Score</a:t>
                      </a:r>
                      <a:endParaRPr lang="en-US"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381635" algn="l"/>
                        </a:tabLst>
                      </a:pPr>
                      <a:r>
                        <a:rPr lang="en-US" sz="1500" b="1" dirty="0">
                          <a:effectLst/>
                          <a:latin typeface="Calibri" panose="020F0502020204030204" pitchFamily="34" charset="0"/>
                        </a:rPr>
                        <a:t>Assessment Interpretation</a:t>
                      </a:r>
                      <a:endParaRPr lang="en-US"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381635" algn="l"/>
                        </a:tabLst>
                      </a:pPr>
                      <a:r>
                        <a:rPr lang="en-US" sz="1500" b="1" dirty="0">
                          <a:effectLst/>
                          <a:latin typeface="Calibri" panose="020F0502020204030204" pitchFamily="34" charset="0"/>
                        </a:rPr>
                        <a:t>Assessment Date</a:t>
                      </a:r>
                      <a:endParaRPr lang="en-US"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381635" algn="l"/>
                        </a:tabLst>
                      </a:pPr>
                      <a:r>
                        <a:rPr lang="en-US" sz="1500" b="1" dirty="0">
                          <a:effectLst/>
                          <a:latin typeface="Calibri" panose="020F0502020204030204" pitchFamily="34" charset="0"/>
                        </a:rPr>
                        <a:t>SSID</a:t>
                      </a:r>
                      <a:endParaRPr lang="en-US"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381635" algn="l"/>
                        </a:tabLst>
                      </a:pPr>
                      <a:r>
                        <a:rPr lang="en-US" sz="1500" b="1" dirty="0">
                          <a:effectLst/>
                          <a:latin typeface="Calibri" panose="020F0502020204030204" pitchFamily="34" charset="0"/>
                        </a:rPr>
                        <a:t>Grade Level</a:t>
                      </a:r>
                      <a:endParaRPr lang="en-US"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539">
                <a:tc>
                  <a:txBody>
                    <a:bodyPr/>
                    <a:lstStyle/>
                    <a:p>
                      <a:pPr marL="0" marR="0" algn="just">
                        <a:lnSpc>
                          <a:spcPct val="100000"/>
                        </a:lnSpc>
                        <a:spcBef>
                          <a:spcPts val="0"/>
                        </a:spcBef>
                        <a:spcAft>
                          <a:spcPts val="0"/>
                        </a:spcAft>
                        <a:tabLst>
                          <a:tab pos="381635" algn="l"/>
                        </a:tabLst>
                      </a:pPr>
                      <a:r>
                        <a:rPr lang="en-US" sz="1500" b="0" dirty="0">
                          <a:effectLst/>
                          <a:latin typeface="Calibri" panose="020F0502020204030204" pitchFamily="34" charset="0"/>
                        </a:rPr>
                        <a:t>State Test – Math</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0000"/>
                        </a:lnSpc>
                        <a:spcBef>
                          <a:spcPts val="0"/>
                        </a:spcBef>
                        <a:spcAft>
                          <a:spcPts val="0"/>
                        </a:spcAft>
                        <a:tabLst>
                          <a:tab pos="381635" algn="l"/>
                        </a:tabLst>
                      </a:pPr>
                      <a:r>
                        <a:rPr lang="en-US" sz="1500" b="0" dirty="0">
                          <a:effectLst/>
                          <a:latin typeface="Calibri" panose="020F0502020204030204" pitchFamily="34" charset="0"/>
                        </a:rPr>
                        <a:t>STAAR EOC Algebra 1</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tabLst>
                          <a:tab pos="381635" algn="l"/>
                        </a:tabLst>
                      </a:pPr>
                      <a:r>
                        <a:rPr lang="en-US" sz="1500" b="0" dirty="0">
                          <a:effectLst/>
                          <a:latin typeface="Calibri" panose="020F0502020204030204" pitchFamily="34" charset="0"/>
                        </a:rPr>
                        <a:t>N/A</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tabLst>
                          <a:tab pos="381635" algn="l"/>
                        </a:tabLst>
                      </a:pPr>
                      <a:r>
                        <a:rPr lang="en-US" sz="1500" b="0" dirty="0">
                          <a:effectLst/>
                          <a:latin typeface="Calibri" panose="020F0502020204030204" pitchFamily="34" charset="0"/>
                        </a:rPr>
                        <a:t>Absent</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tabLst>
                          <a:tab pos="381635" algn="l"/>
                        </a:tabLst>
                      </a:pPr>
                      <a:r>
                        <a:rPr lang="en-US" sz="1500" b="0" dirty="0" smtClean="0">
                          <a:effectLst/>
                          <a:latin typeface="Calibri" panose="020F0502020204030204" pitchFamily="34" charset="0"/>
                        </a:rPr>
                        <a:t>05/03/2016</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tabLst>
                          <a:tab pos="381635" algn="l"/>
                        </a:tabLst>
                      </a:pPr>
                      <a:r>
                        <a:rPr lang="en-US" sz="1500" b="0" dirty="0">
                          <a:effectLst/>
                          <a:latin typeface="Calibri" panose="020F0502020204030204" pitchFamily="34" charset="0"/>
                        </a:rPr>
                        <a:t>TXEFGH</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tabLst>
                          <a:tab pos="381635" algn="l"/>
                        </a:tabLst>
                      </a:pPr>
                      <a:r>
                        <a:rPr lang="en-US" sz="1500" b="0" dirty="0" smtClean="0">
                          <a:effectLst/>
                          <a:latin typeface="Calibri" panose="020F0502020204030204" pitchFamily="34" charset="0"/>
                          <a:ea typeface="+mn-ea"/>
                          <a:cs typeface="Times New Roman" panose="02020603050405020304" pitchFamily="18" charset="0"/>
                        </a:rPr>
                        <a:t>9</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539">
                <a:tc>
                  <a:txBody>
                    <a:bodyPr/>
                    <a:lstStyle/>
                    <a:p>
                      <a:pPr marL="0" marR="0" algn="just">
                        <a:lnSpc>
                          <a:spcPct val="100000"/>
                        </a:lnSpc>
                        <a:spcBef>
                          <a:spcPts val="0"/>
                        </a:spcBef>
                        <a:spcAft>
                          <a:spcPts val="0"/>
                        </a:spcAft>
                        <a:tabLst>
                          <a:tab pos="381635" algn="l"/>
                        </a:tabLst>
                      </a:pP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0000"/>
                        </a:lnSpc>
                        <a:spcBef>
                          <a:spcPts val="0"/>
                        </a:spcBef>
                        <a:spcAft>
                          <a:spcPts val="0"/>
                        </a:spcAft>
                        <a:tabLst>
                          <a:tab pos="381635" algn="l"/>
                        </a:tabLst>
                      </a:pP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tabLst>
                          <a:tab pos="381635" algn="l"/>
                        </a:tabLst>
                      </a:pP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tabLst>
                          <a:tab pos="381635" algn="l"/>
                        </a:tabLst>
                      </a:pP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tabLst>
                          <a:tab pos="381635" algn="l"/>
                        </a:tabLst>
                      </a:pP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tabLst>
                          <a:tab pos="381635" algn="l"/>
                        </a:tabLst>
                      </a:pP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tabLst>
                          <a:tab pos="381635" algn="l"/>
                        </a:tabLst>
                      </a:pP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33695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ainting presentation (widescreen).potx" id="{7D8F5DB3-F878-46D5-AF2D-2DD5B7369221}" vid="{9251DF30-C224-466C-9BFA-3064FAD55731}"/>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 painting presentation (widescreen)</Template>
  <TotalTime>9547</TotalTime>
  <Words>682</Words>
  <Application>Microsoft Office PowerPoint</Application>
  <PresentationFormat>Widescreen</PresentationFormat>
  <Paragraphs>66</Paragraphs>
  <Slides>8</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Georgia</vt:lpstr>
      <vt:lpstr>Times New Roman</vt:lpstr>
      <vt:lpstr>Ocean 16x9</vt:lpstr>
      <vt:lpstr>Custom Design</vt:lpstr>
      <vt:lpstr>PowerPoint Presentation</vt:lpstr>
      <vt:lpstr>Scenario #1</vt:lpstr>
      <vt:lpstr>PowerPoint Presentation</vt:lpstr>
      <vt:lpstr>Scenario #2</vt:lpstr>
      <vt:lpstr>Scenario #3</vt:lpstr>
      <vt:lpstr>Scenario #5</vt:lpstr>
      <vt:lpstr>Scenario #4</vt:lpstr>
      <vt:lpstr>Scenario #6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the New Generation System  and  Migrant Student Information Exchange</dc:title>
  <dc:creator>Javier Bueno</dc:creator>
  <cp:lastModifiedBy>Raul Cantu</cp:lastModifiedBy>
  <cp:revision>272</cp:revision>
  <cp:lastPrinted>2018-11-03T00:50:00Z</cp:lastPrinted>
  <dcterms:created xsi:type="dcterms:W3CDTF">2018-10-05T13:43:11Z</dcterms:created>
  <dcterms:modified xsi:type="dcterms:W3CDTF">2018-11-03T00:52:01Z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