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7"/>
  </p:notesMasterIdLst>
  <p:sldIdLst>
    <p:sldId id="257" r:id="rId2"/>
    <p:sldId id="347" r:id="rId3"/>
    <p:sldId id="265" r:id="rId4"/>
    <p:sldId id="268" r:id="rId5"/>
    <p:sldId id="280" r:id="rId6"/>
    <p:sldId id="284" r:id="rId7"/>
    <p:sldId id="286" r:id="rId8"/>
    <p:sldId id="338" r:id="rId9"/>
    <p:sldId id="337" r:id="rId10"/>
    <p:sldId id="307" r:id="rId11"/>
    <p:sldId id="314" r:id="rId12"/>
    <p:sldId id="270" r:id="rId13"/>
    <p:sldId id="291" r:id="rId14"/>
    <p:sldId id="318" r:id="rId15"/>
    <p:sldId id="335" r:id="rId16"/>
    <p:sldId id="321" r:id="rId17"/>
    <p:sldId id="339" r:id="rId18"/>
    <p:sldId id="340" r:id="rId19"/>
    <p:sldId id="341" r:id="rId20"/>
    <p:sldId id="319" r:id="rId21"/>
    <p:sldId id="342" r:id="rId22"/>
    <p:sldId id="343" r:id="rId23"/>
    <p:sldId id="269" r:id="rId24"/>
    <p:sldId id="344" r:id="rId25"/>
    <p:sldId id="345" r:id="rId26"/>
    <p:sldId id="346" r:id="rId27"/>
    <p:sldId id="301" r:id="rId28"/>
    <p:sldId id="299" r:id="rId29"/>
    <p:sldId id="334" r:id="rId30"/>
    <p:sldId id="278" r:id="rId31"/>
    <p:sldId id="279" r:id="rId32"/>
    <p:sldId id="316" r:id="rId33"/>
    <p:sldId id="277" r:id="rId34"/>
    <p:sldId id="331" r:id="rId35"/>
    <p:sldId id="276" r:id="rId36"/>
  </p:sldIdLst>
  <p:sldSz cx="9144000" cy="5143500" type="screen16x9"/>
  <p:notesSz cx="6858000" cy="9144000"/>
  <p:embeddedFontLst>
    <p:embeddedFont>
      <p:font typeface="Open Sans"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snapToGrid="0">
      <p:cViewPr varScale="1">
        <p:scale>
          <a:sx n="114" d="100"/>
          <a:sy n="114"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1774">
              <a:defRPr/>
            </a:pPr>
            <a:r>
              <a:rPr lang="en-US" b="1" dirty="0"/>
              <a:t>Presenters should review the concept of complex trauma and then ask participants to consider whether the see this type of trauma among their students. </a:t>
            </a:r>
          </a:p>
          <a:p>
            <a:endParaRPr lang="en-US" dirty="0"/>
          </a:p>
          <a:p>
            <a:r>
              <a:rPr lang="en-US" dirty="0"/>
              <a:t>The term </a:t>
            </a:r>
            <a:r>
              <a:rPr lang="en-US" i="1" dirty="0"/>
              <a:t>complex trauma</a:t>
            </a:r>
            <a:r>
              <a:rPr lang="en-US" dirty="0"/>
              <a:t> describes both exposure to multiple traumatic events from an early age </a:t>
            </a:r>
            <a:r>
              <a:rPr lang="en-US" b="1" u="sng" dirty="0"/>
              <a:t>and</a:t>
            </a:r>
            <a:r>
              <a:rPr lang="en-US" b="1" dirty="0"/>
              <a:t> </a:t>
            </a:r>
            <a:r>
              <a:rPr lang="en-US" dirty="0"/>
              <a:t>the immediate and long term effects of these experiences over the course of development.</a:t>
            </a:r>
          </a:p>
          <a:p>
            <a:endParaRPr lang="en-US" dirty="0"/>
          </a:p>
          <a:p>
            <a:r>
              <a:rPr lang="en-US" dirty="0"/>
              <a:t>Examples include chronic abuse, neglect, or exposure to family violence, as well as other forms of violent victimization experienced from an early age without adequate adult support to manage these experiences. This type of trauma is particularly devastating because it occurs during critical periods of brain development, before a child has had the chance to develop strong, positive ways to cope with stress.</a:t>
            </a:r>
          </a:p>
          <a:p>
            <a:endParaRPr lang="en-US" dirty="0"/>
          </a:p>
          <a:p>
            <a:pPr defTabSz="931774">
              <a:defRPr/>
            </a:pPr>
            <a:r>
              <a:rPr lang="en-US" dirty="0"/>
              <a:t>Youth with complex trauma are likely to exhibit a range of behavioral and academic difficulties that require additional intervention by adults in the school community. We will talk more about what this looks like in Part 3 of this training.</a:t>
            </a:r>
          </a:p>
          <a:p>
            <a:endParaRPr lang="en-US" dirty="0"/>
          </a:p>
          <a:p>
            <a:r>
              <a:rPr lang="en-US" dirty="0"/>
              <a:t>Citations: </a:t>
            </a:r>
          </a:p>
          <a:p>
            <a:pPr marL="174708" indent="-174708">
              <a:buFont typeface="Arial" charset="0"/>
              <a:buChar char="•"/>
            </a:pPr>
            <a:r>
              <a:rPr lang="en-GB" dirty="0"/>
              <a:t>National Child Traumatic Stress Network. (2014). </a:t>
            </a:r>
            <a:r>
              <a:rPr lang="en-GB" i="1" dirty="0"/>
              <a:t>Complex trauma: Facts for educators</a:t>
            </a:r>
            <a:r>
              <a:rPr lang="en-GB" dirty="0"/>
              <a:t>. Los Angeles, CA, &amp; Durham, NC: National </a:t>
            </a:r>
            <a:r>
              <a:rPr lang="en-GB" dirty="0" err="1"/>
              <a:t>Center</a:t>
            </a:r>
            <a:r>
              <a:rPr lang="en-GB" dirty="0"/>
              <a:t> for Child Traumatic Stress. </a:t>
            </a:r>
          </a:p>
          <a:p>
            <a:pPr marL="174708" indent="-174708">
              <a:buFont typeface="Arial" charset="0"/>
              <a:buChar char="•"/>
            </a:pPr>
            <a:r>
              <a:rPr lang="en-US" dirty="0"/>
              <a:t>Cook, A., Spinazzola, J., Ford, J., </a:t>
            </a:r>
            <a:r>
              <a:rPr lang="en-US" dirty="0" err="1"/>
              <a:t>Lanktree</a:t>
            </a:r>
            <a:r>
              <a:rPr lang="en-US" dirty="0"/>
              <a:t>, C., </a:t>
            </a:r>
            <a:r>
              <a:rPr lang="en-US" dirty="0" err="1"/>
              <a:t>Blaustein</a:t>
            </a:r>
            <a:r>
              <a:rPr lang="en-US" dirty="0"/>
              <a:t>, M., </a:t>
            </a:r>
            <a:r>
              <a:rPr lang="en-US" dirty="0" err="1"/>
              <a:t>Cloitre</a:t>
            </a:r>
            <a:r>
              <a:rPr lang="en-US" dirty="0"/>
              <a:t>, M., . . . van der </a:t>
            </a:r>
            <a:r>
              <a:rPr lang="en-US" dirty="0" err="1"/>
              <a:t>Kolk</a:t>
            </a:r>
            <a:r>
              <a:rPr lang="en-US" dirty="0"/>
              <a:t>, B. (2005). Complex trauma in children and adolescents. </a:t>
            </a:r>
            <a:r>
              <a:rPr lang="en-US" i="1" dirty="0"/>
              <a:t>Psychiatric Annals, 35</a:t>
            </a:r>
            <a:r>
              <a:rPr lang="en-US" dirty="0"/>
              <a:t>(5), 390–398. </a:t>
            </a:r>
          </a:p>
          <a:p>
            <a:pPr marL="174708" indent="-174708">
              <a:buFont typeface="Arial" charset="0"/>
              <a:buChar char="•"/>
            </a:pPr>
            <a:r>
              <a:rPr lang="en-US" dirty="0"/>
              <a:t>National Child Traumatic Stress Network . (</a:t>
            </a:r>
            <a:r>
              <a:rPr lang="en-US" dirty="0" err="1"/>
              <a:t>n.d.</a:t>
            </a:r>
            <a:r>
              <a:rPr lang="en-US" dirty="0"/>
              <a:t>). </a:t>
            </a:r>
            <a:r>
              <a:rPr lang="en-US" i="1" dirty="0"/>
              <a:t>Complex Trauma</a:t>
            </a:r>
            <a:r>
              <a:rPr lang="en-US" dirty="0"/>
              <a:t>. Retrieved from http://</a:t>
            </a:r>
            <a:r>
              <a:rPr lang="en-US" dirty="0" err="1"/>
              <a:t>www.nctsnet.org</a:t>
            </a:r>
            <a:r>
              <a:rPr lang="en-US" dirty="0"/>
              <a:t>/trauma-types/complex-trauma </a:t>
            </a:r>
          </a:p>
          <a:p>
            <a:endParaRPr lang="en-US" dirty="0"/>
          </a:p>
        </p:txBody>
      </p:sp>
      <p:sp>
        <p:nvSpPr>
          <p:cNvPr id="4" name="Slide Number Placeholder 3"/>
          <p:cNvSpPr>
            <a:spLocks noGrp="1"/>
          </p:cNvSpPr>
          <p:nvPr>
            <p:ph type="sldNum" sz="quarter" idx="10"/>
          </p:nvPr>
        </p:nvSpPr>
        <p:spPr/>
        <p:txBody>
          <a:bodyPr/>
          <a:lstStyle/>
          <a:p>
            <a:fld id="{A85BAD19-815B-4CA8-8E3D-9608C8F3F9BA}" type="slidenum">
              <a:rPr lang="en-US" smtClean="0"/>
              <a:pPr/>
              <a:t>8</a:t>
            </a:fld>
            <a:endParaRPr lang="en-US" dirty="0"/>
          </a:p>
        </p:txBody>
      </p:sp>
    </p:spTree>
    <p:extLst>
      <p:ext uri="{BB962C8B-B14F-4D97-AF65-F5344CB8AC3E}">
        <p14:creationId xmlns:p14="http://schemas.microsoft.com/office/powerpoint/2010/main" val="175547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Greg</a:t>
            </a:r>
            <a:endParaRPr lang="en-US" dirty="0"/>
          </a:p>
        </p:txBody>
      </p:sp>
    </p:spTree>
    <p:extLst>
      <p:ext uri="{BB962C8B-B14F-4D97-AF65-F5344CB8AC3E}">
        <p14:creationId xmlns:p14="http://schemas.microsoft.com/office/powerpoint/2010/main" val="170832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Greg</a:t>
            </a:r>
            <a:endParaRPr lang="en-US" dirty="0"/>
          </a:p>
        </p:txBody>
      </p:sp>
    </p:spTree>
    <p:extLst>
      <p:ext uri="{BB962C8B-B14F-4D97-AF65-F5344CB8AC3E}">
        <p14:creationId xmlns:p14="http://schemas.microsoft.com/office/powerpoint/2010/main" val="416587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22205F"/>
              </a:buClr>
              <a:buSzPts val="2800"/>
              <a:buFont typeface="Open Sans"/>
              <a:buNone/>
              <a:defRPr b="1">
                <a:solidFill>
                  <a:srgbClr val="22205F"/>
                </a:solidFill>
                <a:latin typeface="Open Sans"/>
                <a:ea typeface="Open Sans"/>
                <a:cs typeface="Open Sans"/>
                <a:sym typeface="Open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171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Open Sans"/>
              <a:buChar char="●"/>
              <a:defRPr>
                <a:latin typeface="Open Sans"/>
                <a:ea typeface="Open Sans"/>
                <a:cs typeface="Open Sans"/>
                <a:sym typeface="Open Sans"/>
              </a:defRPr>
            </a:lvl1pPr>
            <a:lvl2pPr marL="914400" lvl="1"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2pPr>
            <a:lvl3pPr marL="1371600" lvl="2"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3pPr>
            <a:lvl4pPr marL="1828800" lvl="3"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4pPr>
            <a:lvl5pPr marL="2286000" lvl="4"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5pPr>
            <a:lvl6pPr marL="2743200" lvl="5"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6pPr>
            <a:lvl7pPr marL="3200400" lvl="6"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7pPr>
            <a:lvl8pPr marL="3657600" lvl="7"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8pPr>
            <a:lvl9pPr marL="4114800" lvl="8" indent="-317500" algn="l">
              <a:lnSpc>
                <a:spcPct val="115000"/>
              </a:lnSpc>
              <a:spcBef>
                <a:spcPts val="1600"/>
              </a:spcBef>
              <a:spcAft>
                <a:spcPts val="1600"/>
              </a:spcAft>
              <a:buSzPts val="1400"/>
              <a:buFont typeface="Open Sans"/>
              <a:buChar char="■"/>
              <a:defRPr>
                <a:latin typeface="Open Sans"/>
                <a:ea typeface="Open Sans"/>
                <a:cs typeface="Open Sans"/>
                <a:sym typeface="Open Sans"/>
              </a:defRPr>
            </a:lvl9pPr>
          </a:lstStyle>
          <a:p>
            <a:endParaRPr/>
          </a:p>
        </p:txBody>
      </p:sp>
      <p:sp>
        <p:nvSpPr>
          <p:cNvPr id="12" name="Google Shape;12;p2"/>
          <p:cNvSpPr/>
          <p:nvPr/>
        </p:nvSpPr>
        <p:spPr>
          <a:xfrm rot="10800000">
            <a:off x="8750838" y="-228721"/>
            <a:ext cx="270300" cy="4442700"/>
          </a:xfrm>
          <a:prstGeom prst="rect">
            <a:avLst/>
          </a:prstGeom>
          <a:solidFill>
            <a:srgbClr val="9EC8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10800000">
            <a:off x="8399013" y="-371896"/>
            <a:ext cx="270300" cy="4442700"/>
          </a:xfrm>
          <a:prstGeom prst="rect">
            <a:avLst/>
          </a:prstGeom>
          <a:solidFill>
            <a:srgbClr val="9EC8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0" y="4803975"/>
            <a:ext cx="3171149" cy="339525"/>
          </a:xfrm>
          <a:prstGeom prst="rect">
            <a:avLst/>
          </a:prstGeom>
          <a:noFill/>
          <a:ln>
            <a:noFill/>
          </a:ln>
        </p:spPr>
      </p:pic>
      <p:sp>
        <p:nvSpPr>
          <p:cNvPr id="18" name="Google Shape;18;p3"/>
          <p:cNvSpPr txBox="1">
            <a:spLocks noGrp="1"/>
          </p:cNvSpPr>
          <p:nvPr>
            <p:ph type="ctrTitle"/>
          </p:nvPr>
        </p:nvSpPr>
        <p:spPr>
          <a:xfrm>
            <a:off x="1584750" y="1921950"/>
            <a:ext cx="5974500" cy="82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22205F"/>
              </a:buClr>
              <a:buSzPts val="4800"/>
              <a:buFont typeface="Open Sans"/>
              <a:buNone/>
              <a:defRPr sz="4800" b="1">
                <a:solidFill>
                  <a:srgbClr val="22205F"/>
                </a:solidFill>
                <a:latin typeface="Open Sans"/>
                <a:ea typeface="Open Sans"/>
                <a:cs typeface="Open Sans"/>
                <a:sym typeface="Open Sans"/>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3316050" y="3653975"/>
            <a:ext cx="2511900" cy="32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22205F"/>
              </a:buClr>
              <a:buSzPts val="1200"/>
              <a:buFont typeface="Open Sans"/>
              <a:buNone/>
              <a:defRPr sz="1200">
                <a:solidFill>
                  <a:srgbClr val="22205F"/>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0" name="Google Shape;20;p3"/>
          <p:cNvPicPr preferRelativeResize="0"/>
          <p:nvPr/>
        </p:nvPicPr>
        <p:blipFill rotWithShape="1">
          <a:blip r:embed="rId3">
            <a:alphaModFix/>
          </a:blip>
          <a:srcRect t="-5036" b="-7626"/>
          <a:stretch/>
        </p:blipFill>
        <p:spPr>
          <a:xfrm>
            <a:off x="0" y="3951520"/>
            <a:ext cx="1654424" cy="1034324"/>
          </a:xfrm>
          <a:prstGeom prst="rect">
            <a:avLst/>
          </a:prstGeom>
          <a:noFill/>
          <a:ln>
            <a:noFill/>
          </a:ln>
        </p:spPr>
      </p:pic>
      <p:pic>
        <p:nvPicPr>
          <p:cNvPr id="21" name="Google Shape;21;p3"/>
          <p:cNvPicPr preferRelativeResize="0"/>
          <p:nvPr/>
        </p:nvPicPr>
        <p:blipFill rotWithShape="1">
          <a:blip r:embed="rId4">
            <a:alphaModFix/>
          </a:blip>
          <a:srcRect l="-826" t="-2396" r="-1265" b="3366"/>
          <a:stretch/>
        </p:blipFill>
        <p:spPr>
          <a:xfrm rot="10800000">
            <a:off x="-116043" y="1"/>
            <a:ext cx="9335368" cy="19005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73"/>
        <p:cNvGrpSpPr/>
        <p:nvPr/>
      </p:nvGrpSpPr>
      <p:grpSpPr>
        <a:xfrm>
          <a:off x="0" y="0"/>
          <a:ext cx="0" cy="0"/>
          <a:chOff x="0" y="0"/>
          <a:chExt cx="0" cy="0"/>
        </a:xfrm>
      </p:grpSpPr>
      <p:sp>
        <p:nvSpPr>
          <p:cNvPr id="74" name="Google Shape;74;p11"/>
          <p:cNvSpPr/>
          <p:nvPr/>
        </p:nvSpPr>
        <p:spPr>
          <a:xfrm>
            <a:off x="104238" y="1244029"/>
            <a:ext cx="270300" cy="4442700"/>
          </a:xfrm>
          <a:prstGeom prst="rect">
            <a:avLst/>
          </a:prstGeom>
          <a:solidFill>
            <a:srgbClr val="9EC8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1"/>
          <p:cNvSpPr txBox="1">
            <a:spLocks noGrp="1"/>
          </p:cNvSpPr>
          <p:nvPr>
            <p:ph type="title"/>
          </p:nvPr>
        </p:nvSpPr>
        <p:spPr>
          <a:xfrm>
            <a:off x="279800" y="172175"/>
            <a:ext cx="6106800" cy="627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22205F"/>
              </a:buClr>
              <a:buSzPts val="2400"/>
              <a:buFont typeface="Open Sans"/>
              <a:buNone/>
              <a:defRPr sz="2400" b="1">
                <a:solidFill>
                  <a:srgbClr val="22205F"/>
                </a:solidFill>
                <a:latin typeface="Open Sans"/>
                <a:ea typeface="Open Sans"/>
                <a:cs typeface="Open Sans"/>
                <a:sym typeface="Open Sans"/>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6" name="Google Shape;76;p11"/>
          <p:cNvSpPr txBox="1">
            <a:spLocks noGrp="1"/>
          </p:cNvSpPr>
          <p:nvPr>
            <p:ph type="body" idx="1"/>
          </p:nvPr>
        </p:nvSpPr>
        <p:spPr>
          <a:xfrm>
            <a:off x="1078950" y="1114500"/>
            <a:ext cx="7814100" cy="1513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1pPr>
            <a:lvl2pPr marL="914400" lvl="1"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3pPr>
            <a:lvl4pPr marL="1828800" lvl="3"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1600"/>
              </a:spcBef>
              <a:spcAft>
                <a:spcPts val="1600"/>
              </a:spcAft>
              <a:buSzPts val="1200"/>
              <a:buFont typeface="Open Sans"/>
              <a:buChar char="■"/>
              <a:defRPr sz="1200">
                <a:latin typeface="Open Sans"/>
                <a:ea typeface="Open Sans"/>
                <a:cs typeface="Open Sans"/>
                <a:sym typeface="Open Sans"/>
              </a:defRPr>
            </a:lvl9pPr>
          </a:lstStyle>
          <a:p>
            <a:endParaRPr/>
          </a:p>
        </p:txBody>
      </p:sp>
      <p:pic>
        <p:nvPicPr>
          <p:cNvPr id="77" name="Google Shape;77;p11"/>
          <p:cNvPicPr preferRelativeResize="0"/>
          <p:nvPr/>
        </p:nvPicPr>
        <p:blipFill rotWithShape="1">
          <a:blip r:embed="rId2">
            <a:alphaModFix/>
          </a:blip>
          <a:srcRect l="-1755" t="-4876" r="-4041"/>
          <a:stretch/>
        </p:blipFill>
        <p:spPr>
          <a:xfrm>
            <a:off x="7308500" y="4130275"/>
            <a:ext cx="1750375" cy="962899"/>
          </a:xfrm>
          <a:prstGeom prst="rect">
            <a:avLst/>
          </a:prstGeom>
          <a:noFill/>
          <a:ln>
            <a:noFill/>
          </a:ln>
        </p:spPr>
      </p:pic>
      <p:sp>
        <p:nvSpPr>
          <p:cNvPr id="78" name="Google Shape;78;p11"/>
          <p:cNvSpPr txBox="1">
            <a:spLocks noGrp="1"/>
          </p:cNvSpPr>
          <p:nvPr>
            <p:ph type="body" idx="2"/>
          </p:nvPr>
        </p:nvSpPr>
        <p:spPr>
          <a:xfrm>
            <a:off x="1078950" y="2833811"/>
            <a:ext cx="7814100" cy="1513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1pPr>
            <a:lvl2pPr marL="914400" lvl="1"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3pPr>
            <a:lvl4pPr marL="1828800" lvl="3"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160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1600"/>
              </a:spcBef>
              <a:spcAft>
                <a:spcPts val="1600"/>
              </a:spcAft>
              <a:buSzPts val="1200"/>
              <a:buFont typeface="Open Sans"/>
              <a:buChar char="■"/>
              <a:defRPr sz="1200">
                <a:latin typeface="Open Sans"/>
                <a:ea typeface="Open Sans"/>
                <a:cs typeface="Open Sans"/>
                <a:sym typeface="Open Sans"/>
              </a:defRPr>
            </a:lvl9pPr>
          </a:lstStyle>
          <a:p>
            <a:endParaRPr/>
          </a:p>
        </p:txBody>
      </p:sp>
      <p:sp>
        <p:nvSpPr>
          <p:cNvPr id="79" name="Google Shape;79;p11"/>
          <p:cNvSpPr/>
          <p:nvPr/>
        </p:nvSpPr>
        <p:spPr>
          <a:xfrm>
            <a:off x="456063" y="1387204"/>
            <a:ext cx="270300" cy="4442700"/>
          </a:xfrm>
          <a:prstGeom prst="rect">
            <a:avLst/>
          </a:prstGeom>
          <a:solidFill>
            <a:srgbClr val="9EC8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 name="Google Shape;80;p11"/>
          <p:cNvPicPr preferRelativeResize="0"/>
          <p:nvPr/>
        </p:nvPicPr>
        <p:blipFill rotWithShape="1">
          <a:blip r:embed="rId3">
            <a:alphaModFix/>
          </a:blip>
          <a:srcRect/>
          <a:stretch/>
        </p:blipFill>
        <p:spPr>
          <a:xfrm>
            <a:off x="807900" y="4776750"/>
            <a:ext cx="2232624" cy="2402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f_CmjJoEzfc"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iMctALPpLF4"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38w-WO5qeDY"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restorativeresources.org/educator-toolkit.html" TargetMode="External"/><Relationship Id="rId2" Type="http://schemas.openxmlformats.org/officeDocument/2006/relationships/hyperlink" Target="https://www.edutopia.org/blog/restorative-justice-resources-matt-davis" TargetMode="External"/><Relationship Id="rId1" Type="http://schemas.openxmlformats.org/officeDocument/2006/relationships/slideLayout" Target="../slideLayouts/slideLayout1.xml"/><Relationship Id="rId6" Type="http://schemas.openxmlformats.org/officeDocument/2006/relationships/hyperlink" Target="https://www.iirp.edu/images/pdf/ObqnNj_38e965_ad7507e9e2474f8aaa3b903afcb1ecf7_2.pdf" TargetMode="External"/><Relationship Id="rId5" Type="http://schemas.openxmlformats.org/officeDocument/2006/relationships/hyperlink" Target="https://www.learningforjustice.org/magazine/summer-2014/toolkit-for-restoring-justice" TargetMode="External"/><Relationship Id="rId4" Type="http://schemas.openxmlformats.org/officeDocument/2006/relationships/hyperlink" Target="http://restorativesolutions.us/resour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mindful.or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mailto:mentalhealth@esc15.net" TargetMode="External"/><Relationship Id="rId3" Type="http://schemas.openxmlformats.org/officeDocument/2006/relationships/hyperlink" Target="mailto:gregory.hickey@esc15.net" TargetMode="External"/><Relationship Id="rId7" Type="http://schemas.openxmlformats.org/officeDocument/2006/relationships/hyperlink" Target="mailto:carol.stevens@esc15.ne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jessica.flores@esc15.net" TargetMode="External"/><Relationship Id="rId5" Type="http://schemas.openxmlformats.org/officeDocument/2006/relationships/hyperlink" Target="mailto:anne.Hardegree@esc15.net" TargetMode="External"/><Relationship Id="rId4" Type="http://schemas.openxmlformats.org/officeDocument/2006/relationships/hyperlink" Target="mailto:alex.robles@esc15.net"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s://www.ncbi.nlm.nih.gov/pmc/articles/PMC3447048/" TargetMode="External"/><Relationship Id="rId3" Type="http://schemas.openxmlformats.org/officeDocument/2006/relationships/hyperlink" Target="https://www.livesinthebalance.org/" TargetMode="External"/><Relationship Id="rId7" Type="http://schemas.openxmlformats.org/officeDocument/2006/relationships/hyperlink" Target="https://doi.org/10.1503/cmaj.101314" TargetMode="External"/><Relationship Id="rId2" Type="http://schemas.openxmlformats.org/officeDocument/2006/relationships/hyperlink" Target="http://www.ascd.org/publications/educational-leadership/sept18/vol76/num01/Getting-Consistent-with-Consequences.aspx" TargetMode="External"/><Relationship Id="rId1" Type="http://schemas.openxmlformats.org/officeDocument/2006/relationships/slideLayout" Target="../slideLayouts/slideLayout1.xml"/><Relationship Id="rId6" Type="http://schemas.openxmlformats.org/officeDocument/2006/relationships/hyperlink" Target="https://www.edutopia.org/article/understanding-trauma-informed-education" TargetMode="External"/><Relationship Id="rId5" Type="http://schemas.openxmlformats.org/officeDocument/2006/relationships/hyperlink" Target="https://www.learnalberta.ca/content/inspb1/html/7_fairandpredictableconsequences.html" TargetMode="External"/><Relationship Id="rId4" Type="http://schemas.openxmlformats.org/officeDocument/2006/relationships/hyperlink" Target="https://www.cdc.gov/violenceprevention/childabuseandneglect/acestudy/index.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ctrTitle"/>
          </p:nvPr>
        </p:nvSpPr>
        <p:spPr>
          <a:xfrm>
            <a:off x="880844" y="1250831"/>
            <a:ext cx="7341135" cy="825300"/>
          </a:xfrm>
          <a:prstGeom prst="rect">
            <a:avLst/>
          </a:prstGeom>
          <a:noFill/>
          <a:ln>
            <a:noFill/>
          </a:ln>
        </p:spPr>
        <p:txBody>
          <a:bodyPr spcFirstLastPara="1" wrap="square" lIns="91425" tIns="91425" rIns="91425" bIns="91425" anchor="t" anchorCtr="0">
            <a:noAutofit/>
          </a:bodyPr>
          <a:lstStyle/>
          <a:p>
            <a:pPr lvl="0"/>
            <a:r>
              <a:rPr lang="en-US" sz="3200" dirty="0" smtClean="0"/>
              <a:t>Mental Health, SEL, &amp; Restorative Practices </a:t>
            </a:r>
            <a:r>
              <a:rPr lang="en-US" sz="3200" i="1" dirty="0" smtClean="0"/>
              <a:t>Simplified</a:t>
            </a:r>
            <a:r>
              <a:rPr lang="en-US" sz="3200" dirty="0" smtClean="0"/>
              <a:t> </a:t>
            </a:r>
            <a:endParaRPr sz="3200" dirty="0"/>
          </a:p>
        </p:txBody>
      </p:sp>
      <p:sp>
        <p:nvSpPr>
          <p:cNvPr id="92" name="Google Shape;92;p13"/>
          <p:cNvSpPr txBox="1">
            <a:spLocks noGrp="1"/>
          </p:cNvSpPr>
          <p:nvPr>
            <p:ph type="subTitle" idx="1"/>
          </p:nvPr>
        </p:nvSpPr>
        <p:spPr>
          <a:xfrm>
            <a:off x="1681991" y="2495580"/>
            <a:ext cx="5595457" cy="32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200"/>
              <a:buNone/>
            </a:pPr>
            <a:r>
              <a:rPr lang="en-US" sz="1600" b="1" dirty="0" smtClean="0"/>
              <a:t>Strategies You Can Start Using </a:t>
            </a:r>
            <a:r>
              <a:rPr lang="en-US" sz="1600" b="1" i="1" dirty="0" smtClean="0"/>
              <a:t>Tomorrow</a:t>
            </a:r>
          </a:p>
          <a:p>
            <a:pPr marL="0" lvl="0" indent="0" algn="ctr" rtl="0">
              <a:lnSpc>
                <a:spcPct val="100000"/>
              </a:lnSpc>
              <a:spcBef>
                <a:spcPts val="0"/>
              </a:spcBef>
              <a:spcAft>
                <a:spcPts val="0"/>
              </a:spcAft>
              <a:buSzPts val="1200"/>
              <a:buNone/>
            </a:pPr>
            <a:endParaRPr lang="en-US" sz="1600" b="1" i="1" dirty="0"/>
          </a:p>
          <a:p>
            <a:pPr marL="0" lvl="0" indent="0" algn="ctr" rtl="0">
              <a:lnSpc>
                <a:spcPct val="100000"/>
              </a:lnSpc>
              <a:spcBef>
                <a:spcPts val="0"/>
              </a:spcBef>
              <a:spcAft>
                <a:spcPts val="0"/>
              </a:spcAft>
              <a:buSzPts val="1200"/>
              <a:buNone/>
            </a:pPr>
            <a:r>
              <a:rPr lang="en-US" b="1" dirty="0" smtClean="0"/>
              <a:t>Greg Hickey, LPC</a:t>
            </a:r>
            <a:endParaRPr b="1" dirty="0"/>
          </a:p>
        </p:txBody>
      </p:sp>
      <p:pic>
        <p:nvPicPr>
          <p:cNvPr id="1028" name="Picture 4" descr="Becoming a Restorative Practices School - AM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405" y="3181503"/>
            <a:ext cx="3204595" cy="1961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2700"/>
          </a:xfrm>
        </p:spPr>
        <p:txBody>
          <a:bodyPr/>
          <a:lstStyle/>
          <a:p>
            <a:pPr algn="ctr"/>
            <a:r>
              <a:rPr lang="en-US" dirty="0" smtClean="0"/>
              <a:t>When the child is reacting, think to yourself: </a:t>
            </a:r>
            <a:endParaRPr lang="en-US" dirty="0"/>
          </a:p>
        </p:txBody>
      </p:sp>
      <p:sp>
        <p:nvSpPr>
          <p:cNvPr id="3" name="Text Placeholder 2"/>
          <p:cNvSpPr>
            <a:spLocks noGrp="1"/>
          </p:cNvSpPr>
          <p:nvPr>
            <p:ph type="body" idx="1"/>
          </p:nvPr>
        </p:nvSpPr>
        <p:spPr>
          <a:xfrm>
            <a:off x="0" y="649135"/>
            <a:ext cx="9144000" cy="3171900"/>
          </a:xfrm>
        </p:spPr>
        <p:txBody>
          <a:bodyPr/>
          <a:lstStyle/>
          <a:p>
            <a:pPr marL="114300" indent="0" algn="ctr">
              <a:buNone/>
            </a:pPr>
            <a:r>
              <a:rPr lang="en-US" sz="2000" dirty="0" smtClean="0"/>
              <a:t>“This kid’s brain just </a:t>
            </a:r>
            <a:r>
              <a:rPr lang="en-US" sz="2000" b="1" u="sng" dirty="0" smtClean="0"/>
              <a:t>isn’t where it needs to be</a:t>
            </a:r>
            <a:r>
              <a:rPr lang="en-US" sz="2000" b="1" dirty="0" smtClean="0"/>
              <a:t> </a:t>
            </a:r>
            <a:r>
              <a:rPr lang="en-US" sz="2000" dirty="0" smtClean="0"/>
              <a:t>in order to have a productive conversation!” </a:t>
            </a:r>
          </a:p>
          <a:p>
            <a:pPr marL="114300" indent="0" algn="ctr">
              <a:buNone/>
            </a:pPr>
            <a:r>
              <a:rPr lang="en-US" sz="2000" dirty="0" smtClean="0"/>
              <a:t>…and…</a:t>
            </a:r>
          </a:p>
          <a:p>
            <a:pPr marL="114300" indent="0" algn="ctr">
              <a:buNone/>
            </a:pPr>
            <a:r>
              <a:rPr lang="en-US" sz="2000" dirty="0" smtClean="0"/>
              <a:t>“They may have </a:t>
            </a:r>
            <a:r>
              <a:rPr lang="en-US" sz="2000" b="1" u="sng" dirty="0" smtClean="0"/>
              <a:t>a lot less control</a:t>
            </a:r>
            <a:r>
              <a:rPr lang="en-US" sz="2000" b="1" dirty="0" smtClean="0"/>
              <a:t> </a:t>
            </a:r>
            <a:r>
              <a:rPr lang="en-US" sz="2000" dirty="0" smtClean="0"/>
              <a:t>right now than I think they do…” </a:t>
            </a:r>
            <a:endParaRPr lang="en-US" sz="2000" dirty="0"/>
          </a:p>
        </p:txBody>
      </p:sp>
      <p:pic>
        <p:nvPicPr>
          <p:cNvPr id="1026" name="Picture 2" descr="Reduce Emotional Hijacking with Emotional Intel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743" y="2254409"/>
            <a:ext cx="5665457" cy="288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811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3 Ecommerce Strategies for $1M+ Growth [18 Must Have 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97" y="-1"/>
            <a:ext cx="10486238" cy="5143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5243119" cy="830997"/>
          </a:xfrm>
          <a:prstGeom prst="rect">
            <a:avLst/>
          </a:prstGeom>
          <a:noFill/>
        </p:spPr>
        <p:txBody>
          <a:bodyPr wrap="square" rtlCol="0">
            <a:spAutoFit/>
          </a:bodyPr>
          <a:lstStyle/>
          <a:p>
            <a:r>
              <a:rPr lang="en-US" sz="2400" b="1" dirty="0" smtClean="0">
                <a:solidFill>
                  <a:schemeClr val="bg1"/>
                </a:solidFill>
                <a:latin typeface="Open Sans" panose="020B0604020202020204" charset="0"/>
                <a:ea typeface="Open Sans" panose="020B0604020202020204" charset="0"/>
                <a:cs typeface="Open Sans" panose="020B0604020202020204" charset="0"/>
              </a:rPr>
              <a:t>Getting Practical: </a:t>
            </a:r>
          </a:p>
          <a:p>
            <a:r>
              <a:rPr lang="en-US" sz="2400" b="1" dirty="0" smtClean="0">
                <a:solidFill>
                  <a:schemeClr val="bg1"/>
                </a:solidFill>
                <a:latin typeface="Open Sans" panose="020B0604020202020204" charset="0"/>
                <a:ea typeface="Open Sans" panose="020B0604020202020204" charset="0"/>
                <a:cs typeface="Open Sans" panose="020B0604020202020204" charset="0"/>
              </a:rPr>
              <a:t>SEL/Restorative Strategies</a:t>
            </a:r>
            <a:endParaRPr lang="en-US" sz="2400" b="1" u="sng" dirty="0">
              <a:solidFill>
                <a:schemeClr val="bg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730395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501"/>
            <a:ext cx="8520600" cy="572700"/>
          </a:xfrm>
        </p:spPr>
        <p:txBody>
          <a:bodyPr/>
          <a:lstStyle/>
          <a:p>
            <a:pPr algn="ctr"/>
            <a:r>
              <a:rPr lang="en-US" dirty="0" smtClean="0"/>
              <a:t>What is Social &amp; Emotional Learning (SEL)?</a:t>
            </a:r>
            <a:endParaRPr lang="en-US" dirty="0"/>
          </a:p>
        </p:txBody>
      </p:sp>
      <p:pic>
        <p:nvPicPr>
          <p:cNvPr id="1028" name="Picture 4" descr="Multi-Tiered System of Supports / Fast Facts"/>
          <p:cNvPicPr>
            <a:picLocks noChangeAspect="1" noChangeArrowheads="1"/>
          </p:cNvPicPr>
          <p:nvPr/>
        </p:nvPicPr>
        <p:blipFill rotWithShape="1">
          <a:blip r:embed="rId2">
            <a:extLst>
              <a:ext uri="{28A0092B-C50C-407E-A947-70E740481C1C}">
                <a14:useLocalDpi xmlns:a14="http://schemas.microsoft.com/office/drawing/2010/main" val="0"/>
              </a:ext>
            </a:extLst>
          </a:blip>
          <a:srcRect l="5782" t="1903" r="5614" b="5192"/>
          <a:stretch/>
        </p:blipFill>
        <p:spPr bwMode="auto">
          <a:xfrm>
            <a:off x="2040744" y="889233"/>
            <a:ext cx="4101948" cy="366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91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The Five </a:t>
            </a:r>
            <a:r>
              <a:rPr lang="en-US" dirty="0" err="1" smtClean="0"/>
              <a:t>Rs</a:t>
            </a:r>
            <a:r>
              <a:rPr lang="en-US" dirty="0" smtClean="0"/>
              <a:t> of Restorative Practice</a:t>
            </a:r>
            <a:endParaRPr lang="en-US" dirty="0"/>
          </a:p>
        </p:txBody>
      </p:sp>
      <p:sp>
        <p:nvSpPr>
          <p:cNvPr id="3" name="Text Placeholder 2"/>
          <p:cNvSpPr>
            <a:spLocks noGrp="1"/>
          </p:cNvSpPr>
          <p:nvPr>
            <p:ph type="body" idx="1"/>
          </p:nvPr>
        </p:nvSpPr>
        <p:spPr>
          <a:xfrm>
            <a:off x="0" y="640746"/>
            <a:ext cx="8520600" cy="3171900"/>
          </a:xfrm>
        </p:spPr>
        <p:txBody>
          <a:bodyPr/>
          <a:lstStyle/>
          <a:p>
            <a:pPr>
              <a:lnSpc>
                <a:spcPct val="100000"/>
              </a:lnSpc>
            </a:pPr>
            <a:r>
              <a:rPr lang="en-US" sz="1400" b="1" u="sng" dirty="0" smtClean="0">
                <a:solidFill>
                  <a:schemeClr val="bg2"/>
                </a:solidFill>
              </a:rPr>
              <a:t>Respect</a:t>
            </a:r>
          </a:p>
          <a:p>
            <a:pPr lvl="1">
              <a:lnSpc>
                <a:spcPct val="100000"/>
              </a:lnSpc>
            </a:pPr>
            <a:r>
              <a:rPr lang="en-US" sz="1050" dirty="0" smtClean="0">
                <a:solidFill>
                  <a:schemeClr val="bg2"/>
                </a:solidFill>
              </a:rPr>
              <a:t>All parties interested in repairing the problem and willing to respect one another’s insights and experiences </a:t>
            </a:r>
          </a:p>
          <a:p>
            <a:pPr marL="596900" lvl="1" indent="0">
              <a:lnSpc>
                <a:spcPct val="100000"/>
              </a:lnSpc>
              <a:buNone/>
            </a:pPr>
            <a:endParaRPr lang="en-US" sz="900" dirty="0" smtClean="0">
              <a:solidFill>
                <a:schemeClr val="bg2"/>
              </a:solidFill>
            </a:endParaRPr>
          </a:p>
          <a:p>
            <a:pPr>
              <a:lnSpc>
                <a:spcPct val="100000"/>
              </a:lnSpc>
            </a:pPr>
            <a:r>
              <a:rPr lang="en-US" sz="1400" b="1" u="sng" dirty="0" smtClean="0">
                <a:solidFill>
                  <a:schemeClr val="bg2"/>
                </a:solidFill>
              </a:rPr>
              <a:t>Relationships</a:t>
            </a:r>
          </a:p>
          <a:p>
            <a:pPr lvl="1">
              <a:lnSpc>
                <a:spcPct val="100000"/>
              </a:lnSpc>
            </a:pPr>
            <a:r>
              <a:rPr lang="en-US" sz="1050" dirty="0" smtClean="0">
                <a:solidFill>
                  <a:schemeClr val="bg2"/>
                </a:solidFill>
              </a:rPr>
              <a:t>Human issues are relatable; allow all parties to hear one another’s side of the story</a:t>
            </a:r>
          </a:p>
          <a:p>
            <a:pPr marL="596900" lvl="1" indent="0">
              <a:lnSpc>
                <a:spcPct val="100000"/>
              </a:lnSpc>
              <a:buNone/>
            </a:pPr>
            <a:endParaRPr lang="en-US" sz="900" dirty="0" smtClean="0">
              <a:solidFill>
                <a:schemeClr val="bg2"/>
              </a:solidFill>
            </a:endParaRPr>
          </a:p>
          <a:p>
            <a:pPr>
              <a:lnSpc>
                <a:spcPct val="100000"/>
              </a:lnSpc>
            </a:pPr>
            <a:r>
              <a:rPr lang="en-US" sz="1400" b="1" u="sng" dirty="0" smtClean="0">
                <a:solidFill>
                  <a:schemeClr val="bg2"/>
                </a:solidFill>
              </a:rPr>
              <a:t>Responsibility</a:t>
            </a:r>
            <a:r>
              <a:rPr lang="en-US" sz="1400" dirty="0" smtClean="0">
                <a:solidFill>
                  <a:schemeClr val="bg2"/>
                </a:solidFill>
              </a:rPr>
              <a:t> </a:t>
            </a:r>
          </a:p>
          <a:p>
            <a:pPr lvl="1">
              <a:lnSpc>
                <a:spcPct val="100000"/>
              </a:lnSpc>
            </a:pPr>
            <a:r>
              <a:rPr lang="en-US" sz="1050" dirty="0" smtClean="0">
                <a:solidFill>
                  <a:schemeClr val="bg2"/>
                </a:solidFill>
              </a:rPr>
              <a:t>All involved own-up to their actions and possible consequences</a:t>
            </a:r>
          </a:p>
          <a:p>
            <a:pPr marL="596900" lvl="1" indent="0">
              <a:lnSpc>
                <a:spcPct val="100000"/>
              </a:lnSpc>
              <a:buNone/>
            </a:pPr>
            <a:endParaRPr lang="en-US" sz="900" dirty="0" smtClean="0">
              <a:solidFill>
                <a:schemeClr val="bg2"/>
              </a:solidFill>
            </a:endParaRPr>
          </a:p>
          <a:p>
            <a:pPr>
              <a:lnSpc>
                <a:spcPct val="100000"/>
              </a:lnSpc>
            </a:pPr>
            <a:r>
              <a:rPr lang="en-US" sz="1400" b="1" u="sng" dirty="0" smtClean="0">
                <a:solidFill>
                  <a:schemeClr val="bg2"/>
                </a:solidFill>
              </a:rPr>
              <a:t>Repairing Harm </a:t>
            </a:r>
          </a:p>
          <a:p>
            <a:pPr lvl="1">
              <a:lnSpc>
                <a:spcPct val="100000"/>
              </a:lnSpc>
            </a:pPr>
            <a:r>
              <a:rPr lang="en-US" sz="1050" dirty="0" smtClean="0">
                <a:solidFill>
                  <a:srgbClr val="FF0000"/>
                </a:solidFill>
              </a:rPr>
              <a:t>Exclusive</a:t>
            </a:r>
            <a:r>
              <a:rPr lang="en-US" sz="1050" dirty="0" smtClean="0">
                <a:solidFill>
                  <a:schemeClr val="bg2"/>
                </a:solidFill>
              </a:rPr>
              <a:t> </a:t>
            </a:r>
            <a:r>
              <a:rPr lang="en-US" sz="1050" dirty="0" smtClean="0">
                <a:solidFill>
                  <a:srgbClr val="FF0000"/>
                </a:solidFill>
              </a:rPr>
              <a:t>punishments</a:t>
            </a:r>
            <a:r>
              <a:rPr lang="en-US" sz="1050" dirty="0" smtClean="0">
                <a:solidFill>
                  <a:schemeClr val="bg2"/>
                </a:solidFill>
              </a:rPr>
              <a:t> vs. </a:t>
            </a:r>
            <a:r>
              <a:rPr lang="en-US" sz="1050" dirty="0" smtClean="0">
                <a:solidFill>
                  <a:srgbClr val="00B050"/>
                </a:solidFill>
              </a:rPr>
              <a:t>meaningful consequences</a:t>
            </a:r>
          </a:p>
          <a:p>
            <a:pPr marL="596900" lvl="1" indent="0">
              <a:lnSpc>
                <a:spcPct val="100000"/>
              </a:lnSpc>
              <a:buNone/>
            </a:pPr>
            <a:endParaRPr lang="en-US" sz="900" dirty="0" smtClean="0">
              <a:solidFill>
                <a:srgbClr val="00B050"/>
              </a:solidFill>
            </a:endParaRPr>
          </a:p>
          <a:p>
            <a:pPr>
              <a:lnSpc>
                <a:spcPct val="100000"/>
              </a:lnSpc>
            </a:pPr>
            <a:r>
              <a:rPr lang="en-US" sz="1400" b="1" u="sng" dirty="0" smtClean="0">
                <a:solidFill>
                  <a:schemeClr val="bg2"/>
                </a:solidFill>
              </a:rPr>
              <a:t>Reintegrating</a:t>
            </a:r>
            <a:r>
              <a:rPr lang="en-US" sz="1200" dirty="0" smtClean="0">
                <a:solidFill>
                  <a:schemeClr val="bg2"/>
                </a:solidFill>
              </a:rPr>
              <a:t> </a:t>
            </a:r>
          </a:p>
          <a:p>
            <a:pPr lvl="1">
              <a:lnSpc>
                <a:spcPct val="100000"/>
              </a:lnSpc>
            </a:pPr>
            <a:r>
              <a:rPr lang="en-US" sz="1050" dirty="0" smtClean="0">
                <a:solidFill>
                  <a:schemeClr val="bg2"/>
                </a:solidFill>
              </a:rPr>
              <a:t>Taking a moment to calm down, agreeing to follow-up at a later time, getting back to routine</a:t>
            </a:r>
          </a:p>
          <a:p>
            <a:pPr>
              <a:lnSpc>
                <a:spcPct val="100000"/>
              </a:lnSpc>
            </a:pPr>
            <a:endParaRPr lang="en-US" sz="1050" dirty="0" smtClean="0">
              <a:solidFill>
                <a:srgbClr val="00B050"/>
              </a:solidFill>
            </a:endParaRPr>
          </a:p>
          <a:p>
            <a:pPr>
              <a:lnSpc>
                <a:spcPct val="100000"/>
              </a:lnSpc>
            </a:pPr>
            <a:endParaRPr lang="en-US" sz="1050" dirty="0">
              <a:solidFill>
                <a:srgbClr val="00B050"/>
              </a:solidFill>
            </a:endParaRPr>
          </a:p>
          <a:p>
            <a:endParaRPr lang="en-US" sz="1050" dirty="0" smtClean="0"/>
          </a:p>
          <a:p>
            <a:endParaRPr lang="en-US" sz="1050" dirty="0"/>
          </a:p>
        </p:txBody>
      </p:sp>
    </p:spTree>
    <p:extLst>
      <p:ext uri="{BB962C8B-B14F-4D97-AF65-F5344CB8AC3E}">
        <p14:creationId xmlns:p14="http://schemas.microsoft.com/office/powerpoint/2010/main" val="22631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Defining Community </a:t>
            </a:r>
            <a:r>
              <a:rPr lang="en-US" i="1" u="sng" dirty="0" smtClean="0"/>
              <a:t>Expectations </a:t>
            </a:r>
            <a:endParaRPr lang="en-US" i="1" u="sng" dirty="0"/>
          </a:p>
        </p:txBody>
      </p:sp>
      <p:sp>
        <p:nvSpPr>
          <p:cNvPr id="3" name="Text Placeholder 2"/>
          <p:cNvSpPr>
            <a:spLocks noGrp="1"/>
          </p:cNvSpPr>
          <p:nvPr>
            <p:ph type="body" idx="1"/>
          </p:nvPr>
        </p:nvSpPr>
        <p:spPr>
          <a:xfrm>
            <a:off x="0" y="724636"/>
            <a:ext cx="5947794" cy="3171900"/>
          </a:xfrm>
        </p:spPr>
        <p:txBody>
          <a:bodyPr/>
          <a:lstStyle/>
          <a:p>
            <a:r>
              <a:rPr lang="en-US" sz="1600" dirty="0" smtClean="0"/>
              <a:t>Essential for a restorative classroom; also ties into SEL </a:t>
            </a:r>
          </a:p>
          <a:p>
            <a:endParaRPr lang="en-US" sz="1600" dirty="0" smtClean="0"/>
          </a:p>
          <a:p>
            <a:r>
              <a:rPr lang="en-US" sz="1600" b="1" dirty="0" smtClean="0">
                <a:solidFill>
                  <a:srgbClr val="FF0000"/>
                </a:solidFill>
              </a:rPr>
              <a:t>Rules</a:t>
            </a:r>
            <a:r>
              <a:rPr lang="en-US" sz="1600" dirty="0" smtClean="0"/>
              <a:t> = “Thou shalt </a:t>
            </a:r>
            <a:r>
              <a:rPr lang="en-US" sz="1600" b="1" u="sng" dirty="0" smtClean="0"/>
              <a:t>not</a:t>
            </a:r>
            <a:r>
              <a:rPr lang="en-US" sz="1600" dirty="0" smtClean="0"/>
              <a:t>!” </a:t>
            </a:r>
          </a:p>
          <a:p>
            <a:endParaRPr lang="en-US" sz="1600" dirty="0"/>
          </a:p>
          <a:p>
            <a:r>
              <a:rPr lang="en-US" sz="1600" b="1" dirty="0" smtClean="0">
                <a:solidFill>
                  <a:srgbClr val="00B050"/>
                </a:solidFill>
              </a:rPr>
              <a:t>Expectations</a:t>
            </a:r>
            <a:r>
              <a:rPr lang="en-US" sz="1600" dirty="0" smtClean="0"/>
              <a:t> = “What we owe </a:t>
            </a:r>
            <a:r>
              <a:rPr lang="en-US" sz="1600" b="1" i="1" dirty="0" smtClean="0"/>
              <a:t>each other</a:t>
            </a:r>
            <a:r>
              <a:rPr lang="en-US" sz="1600" dirty="0" smtClean="0"/>
              <a:t>, </a:t>
            </a:r>
            <a:r>
              <a:rPr lang="en-US" sz="1600" b="1" i="1" dirty="0" smtClean="0"/>
              <a:t>ourselves</a:t>
            </a:r>
            <a:r>
              <a:rPr lang="en-US" sz="1600" dirty="0" smtClean="0"/>
              <a:t>, </a:t>
            </a:r>
            <a:r>
              <a:rPr lang="en-US" sz="1600" b="1" i="1" dirty="0" smtClean="0"/>
              <a:t>our teacher</a:t>
            </a:r>
            <a:r>
              <a:rPr lang="en-US" sz="1600" dirty="0" smtClean="0"/>
              <a:t>, </a:t>
            </a:r>
            <a:r>
              <a:rPr lang="en-US" sz="1600" b="1" i="1" dirty="0" smtClean="0"/>
              <a:t>our space</a:t>
            </a:r>
            <a:r>
              <a:rPr lang="en-US" sz="1600" b="1" dirty="0" smtClean="0"/>
              <a:t>…”</a:t>
            </a:r>
          </a:p>
          <a:p>
            <a:endParaRPr lang="en-US" sz="1600" b="1" u="sng" dirty="0"/>
          </a:p>
          <a:p>
            <a:r>
              <a:rPr lang="en-US" sz="1600" dirty="0" smtClean="0"/>
              <a:t>One expectation can cover </a:t>
            </a:r>
            <a:r>
              <a:rPr lang="en-US" sz="1600" i="1" dirty="0" smtClean="0"/>
              <a:t>dozens</a:t>
            </a:r>
            <a:r>
              <a:rPr lang="en-US" sz="1600" dirty="0" smtClean="0"/>
              <a:t> of rules</a:t>
            </a:r>
          </a:p>
          <a:p>
            <a:pPr lvl="1"/>
            <a:r>
              <a:rPr lang="en-US" sz="1200" dirty="0" smtClean="0"/>
              <a:t>“We respect other people’s bodies and space.” </a:t>
            </a:r>
          </a:p>
          <a:p>
            <a:pPr lvl="1"/>
            <a:r>
              <a:rPr lang="en-US" sz="1200" dirty="0" smtClean="0"/>
              <a:t>“We respect each other’s right to their point of view.” </a:t>
            </a:r>
          </a:p>
          <a:p>
            <a:pPr lvl="1"/>
            <a:r>
              <a:rPr lang="en-US" sz="1200" dirty="0" smtClean="0"/>
              <a:t>“We say and do kind things in this classroom.” </a:t>
            </a:r>
          </a:p>
          <a:p>
            <a:pPr lvl="1"/>
            <a:r>
              <a:rPr lang="en-US" sz="1200" dirty="0" smtClean="0"/>
              <a:t>“We respect our learning space and keep it clean/orderly.” </a:t>
            </a:r>
            <a:endParaRPr lang="en-US" sz="1200" dirty="0"/>
          </a:p>
          <a:p>
            <a:endParaRPr lang="en-US" sz="1600" b="1" u="sng" dirty="0"/>
          </a:p>
        </p:txBody>
      </p:sp>
      <p:pic>
        <p:nvPicPr>
          <p:cNvPr id="1026" name="Picture 2" descr="Funny Pictures: 10 animals who are breaking the rules 'Like a Boss' | Who  News – India TV"/>
          <p:cNvPicPr>
            <a:picLocks noChangeAspect="1" noChangeArrowheads="1"/>
          </p:cNvPicPr>
          <p:nvPr/>
        </p:nvPicPr>
        <p:blipFill rotWithShape="1">
          <a:blip r:embed="rId2">
            <a:extLst>
              <a:ext uri="{28A0092B-C50C-407E-A947-70E740481C1C}">
                <a14:useLocalDpi xmlns:a14="http://schemas.microsoft.com/office/drawing/2010/main" val="0"/>
              </a:ext>
            </a:extLst>
          </a:blip>
          <a:srcRect l="30192" t="27042" r="26629" b="10625"/>
          <a:stretch/>
        </p:blipFill>
        <p:spPr bwMode="auto">
          <a:xfrm>
            <a:off x="6140742" y="1484851"/>
            <a:ext cx="1937856" cy="27975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87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Expectation-Setting as a Democratic Process: </a:t>
            </a:r>
            <a:endParaRPr lang="en-US" dirty="0"/>
          </a:p>
        </p:txBody>
      </p:sp>
      <p:sp>
        <p:nvSpPr>
          <p:cNvPr id="3" name="Text Placeholder 2"/>
          <p:cNvSpPr>
            <a:spLocks noGrp="1"/>
          </p:cNvSpPr>
          <p:nvPr>
            <p:ph type="body" idx="1"/>
          </p:nvPr>
        </p:nvSpPr>
        <p:spPr>
          <a:xfrm>
            <a:off x="0" y="649135"/>
            <a:ext cx="8520600" cy="3171900"/>
          </a:xfrm>
        </p:spPr>
        <p:txBody>
          <a:bodyPr/>
          <a:lstStyle/>
          <a:p>
            <a:r>
              <a:rPr lang="en-US" sz="1600" dirty="0" smtClean="0"/>
              <a:t>What kind of environment do you need to do your best learning? </a:t>
            </a:r>
          </a:p>
          <a:p>
            <a:endParaRPr lang="en-US" sz="1600" dirty="0" smtClean="0"/>
          </a:p>
          <a:p>
            <a:r>
              <a:rPr lang="en-US" sz="1600" dirty="0" smtClean="0"/>
              <a:t>Think about the best class you’ve ever been in: </a:t>
            </a:r>
          </a:p>
          <a:p>
            <a:pPr lvl="1"/>
            <a:r>
              <a:rPr lang="en-US" sz="1200" dirty="0" smtClean="0"/>
              <a:t>What was it about the other students that helped make it great? </a:t>
            </a:r>
          </a:p>
          <a:p>
            <a:pPr lvl="1"/>
            <a:r>
              <a:rPr lang="en-US" sz="1200" dirty="0" smtClean="0"/>
              <a:t>What was it about the teacher? </a:t>
            </a:r>
          </a:p>
          <a:p>
            <a:pPr lvl="1"/>
            <a:r>
              <a:rPr lang="en-US" sz="1200" dirty="0" smtClean="0"/>
              <a:t>What were your interactions like with your fellow students? </a:t>
            </a:r>
          </a:p>
          <a:p>
            <a:endParaRPr lang="en-US" sz="1600" dirty="0"/>
          </a:p>
          <a:p>
            <a:r>
              <a:rPr lang="en-US" sz="1600" dirty="0" smtClean="0"/>
              <a:t>Now, think about the worst class you’ve ever been in: </a:t>
            </a:r>
          </a:p>
          <a:p>
            <a:pPr lvl="1"/>
            <a:r>
              <a:rPr lang="en-US" sz="1200" dirty="0" smtClean="0"/>
              <a:t>What got on your nerves? </a:t>
            </a:r>
          </a:p>
          <a:p>
            <a:pPr lvl="1"/>
            <a:r>
              <a:rPr lang="en-US" sz="1200" dirty="0" smtClean="0"/>
              <a:t>What was it about the other students, teacher, interactions that made it worse? </a:t>
            </a:r>
          </a:p>
          <a:p>
            <a:endParaRPr lang="en-US" sz="1600" dirty="0"/>
          </a:p>
          <a:p>
            <a:r>
              <a:rPr lang="en-US" sz="1600" dirty="0" smtClean="0"/>
              <a:t>Video (little learners</a:t>
            </a:r>
            <a:r>
              <a:rPr lang="en-US" sz="1600" dirty="0"/>
              <a:t>): </a:t>
            </a:r>
            <a:r>
              <a:rPr lang="en-US" sz="1600" dirty="0">
                <a:hlinkClick r:id="rId2"/>
              </a:rPr>
              <a:t>https://</a:t>
            </a:r>
            <a:r>
              <a:rPr lang="en-US" sz="1600" dirty="0" smtClean="0">
                <a:hlinkClick r:id="rId2"/>
              </a:rPr>
              <a:t>www.youtube.com/watch?v=f_CmjJoEzfc</a:t>
            </a:r>
            <a:r>
              <a:rPr lang="en-US" sz="1600" dirty="0" smtClean="0"/>
              <a:t> </a:t>
            </a:r>
            <a:endParaRPr lang="en-US" sz="1600" dirty="0"/>
          </a:p>
        </p:txBody>
      </p:sp>
    </p:spTree>
    <p:extLst>
      <p:ext uri="{BB962C8B-B14F-4D97-AF65-F5344CB8AC3E}">
        <p14:creationId xmlns:p14="http://schemas.microsoft.com/office/powerpoint/2010/main" val="269398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Help students define their </a:t>
            </a:r>
            <a:r>
              <a:rPr lang="en-US" i="1" dirty="0" smtClean="0"/>
              <a:t>values</a:t>
            </a:r>
            <a:r>
              <a:rPr lang="en-US" dirty="0" smtClean="0"/>
              <a:t>: </a:t>
            </a:r>
            <a:endParaRPr lang="en-US" dirty="0"/>
          </a:p>
        </p:txBody>
      </p:sp>
      <p:sp>
        <p:nvSpPr>
          <p:cNvPr id="3" name="Text Placeholder 2"/>
          <p:cNvSpPr>
            <a:spLocks noGrp="1"/>
          </p:cNvSpPr>
          <p:nvPr>
            <p:ph type="body" idx="1"/>
          </p:nvPr>
        </p:nvSpPr>
        <p:spPr>
          <a:xfrm>
            <a:off x="0" y="640747"/>
            <a:ext cx="6191075" cy="3171900"/>
          </a:xfrm>
        </p:spPr>
        <p:txBody>
          <a:bodyPr/>
          <a:lstStyle/>
          <a:p>
            <a:pPr>
              <a:lnSpc>
                <a:spcPct val="100000"/>
              </a:lnSpc>
            </a:pPr>
            <a:r>
              <a:rPr lang="en-US" sz="1600" dirty="0" smtClean="0"/>
              <a:t>Ask students about someone they admire/want to be more like</a:t>
            </a:r>
          </a:p>
          <a:p>
            <a:pPr lvl="1">
              <a:lnSpc>
                <a:spcPct val="100000"/>
              </a:lnSpc>
            </a:pPr>
            <a:r>
              <a:rPr lang="en-US" sz="1200" dirty="0" smtClean="0"/>
              <a:t>What about them do they admire? What qualities do they possess? Make a list… </a:t>
            </a:r>
          </a:p>
          <a:p>
            <a:pPr>
              <a:lnSpc>
                <a:spcPct val="100000"/>
              </a:lnSpc>
            </a:pPr>
            <a:endParaRPr lang="en-US" sz="1600" dirty="0"/>
          </a:p>
          <a:p>
            <a:pPr>
              <a:lnSpc>
                <a:spcPct val="100000"/>
              </a:lnSpc>
            </a:pPr>
            <a:r>
              <a:rPr lang="en-US" sz="1600" dirty="0" smtClean="0"/>
              <a:t>“If you were to move tomorrow…how would you want people to remember you?” Make a list of these qualities, too… </a:t>
            </a:r>
          </a:p>
          <a:p>
            <a:pPr>
              <a:lnSpc>
                <a:spcPct val="100000"/>
              </a:lnSpc>
            </a:pPr>
            <a:endParaRPr lang="en-US" sz="1600" dirty="0"/>
          </a:p>
          <a:p>
            <a:pPr>
              <a:lnSpc>
                <a:spcPct val="100000"/>
              </a:lnSpc>
            </a:pPr>
            <a:r>
              <a:rPr lang="en-US" sz="1600" dirty="0" smtClean="0"/>
              <a:t>Narrow this list down to 3 to 5 qualities </a:t>
            </a:r>
          </a:p>
          <a:p>
            <a:pPr>
              <a:lnSpc>
                <a:spcPct val="100000"/>
              </a:lnSpc>
            </a:pPr>
            <a:endParaRPr lang="en-US" sz="1600" dirty="0"/>
          </a:p>
          <a:p>
            <a:pPr>
              <a:lnSpc>
                <a:spcPct val="100000"/>
              </a:lnSpc>
            </a:pPr>
            <a:r>
              <a:rPr lang="en-US" sz="1600" dirty="0" smtClean="0"/>
              <a:t>Host a class discussion/circle</a:t>
            </a:r>
          </a:p>
          <a:p>
            <a:pPr lvl="1">
              <a:lnSpc>
                <a:spcPct val="100000"/>
              </a:lnSpc>
            </a:pPr>
            <a:r>
              <a:rPr lang="en-US" sz="1200" dirty="0" smtClean="0"/>
              <a:t>What can you do to move you toward these qualities? </a:t>
            </a:r>
          </a:p>
          <a:p>
            <a:pPr>
              <a:lnSpc>
                <a:spcPct val="100000"/>
              </a:lnSpc>
            </a:pPr>
            <a:endParaRPr lang="en-US" sz="1600" dirty="0"/>
          </a:p>
          <a:p>
            <a:pPr>
              <a:lnSpc>
                <a:spcPct val="100000"/>
              </a:lnSpc>
            </a:pPr>
            <a:r>
              <a:rPr lang="en-US" sz="1600" dirty="0" smtClean="0"/>
              <a:t>Can we post these somewhere? Put them on our folders?</a:t>
            </a:r>
          </a:p>
          <a:p>
            <a:pPr lvl="1"/>
            <a:endParaRPr lang="en-US" sz="1200" dirty="0" smtClean="0"/>
          </a:p>
          <a:p>
            <a:pPr lvl="1"/>
            <a:endParaRPr lang="en-US" sz="1200" dirty="0"/>
          </a:p>
        </p:txBody>
      </p:sp>
      <p:pic>
        <p:nvPicPr>
          <p:cNvPr id="2050" name="Picture 2" descr="The Search For Value: Defining Clear Brand Values For Your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523" y="2968056"/>
            <a:ext cx="3342477" cy="208316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6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i="1" u="sng" dirty="0" smtClean="0"/>
              <a:t>Zones of Growth</a:t>
            </a:r>
            <a:r>
              <a:rPr lang="en-US" dirty="0" smtClean="0"/>
              <a:t>: Defining Our Comfort Levels </a:t>
            </a:r>
            <a:endParaRPr lang="en-US" dirty="0"/>
          </a:p>
        </p:txBody>
      </p:sp>
      <p:sp>
        <p:nvSpPr>
          <p:cNvPr id="3" name="Text Placeholder 2"/>
          <p:cNvSpPr>
            <a:spLocks noGrp="1"/>
          </p:cNvSpPr>
          <p:nvPr>
            <p:ph type="body" idx="1"/>
          </p:nvPr>
        </p:nvSpPr>
        <p:spPr>
          <a:xfrm>
            <a:off x="0" y="691081"/>
            <a:ext cx="6425967" cy="3171900"/>
          </a:xfrm>
        </p:spPr>
        <p:txBody>
          <a:bodyPr/>
          <a:lstStyle/>
          <a:p>
            <a:r>
              <a:rPr lang="en-US" sz="1600" dirty="0" smtClean="0"/>
              <a:t>Introduce the three Zones of Growth to your students: </a:t>
            </a:r>
          </a:p>
          <a:p>
            <a:pPr lvl="1"/>
            <a:r>
              <a:rPr lang="en-US" dirty="0" smtClean="0"/>
              <a:t>The </a:t>
            </a:r>
            <a:r>
              <a:rPr lang="en-US" b="1" dirty="0" smtClean="0">
                <a:solidFill>
                  <a:srgbClr val="0070C0"/>
                </a:solidFill>
              </a:rPr>
              <a:t>Comfort Zone</a:t>
            </a:r>
            <a:r>
              <a:rPr lang="en-US" dirty="0" smtClean="0"/>
              <a:t>: low-stress and familiar </a:t>
            </a:r>
          </a:p>
          <a:p>
            <a:pPr lvl="1"/>
            <a:r>
              <a:rPr lang="en-US" dirty="0" smtClean="0"/>
              <a:t>The </a:t>
            </a:r>
            <a:r>
              <a:rPr lang="en-US" b="1" dirty="0" smtClean="0">
                <a:solidFill>
                  <a:srgbClr val="00B050"/>
                </a:solidFill>
              </a:rPr>
              <a:t>Challenge/Stretch Zone</a:t>
            </a:r>
            <a:r>
              <a:rPr lang="en-US" dirty="0" smtClean="0"/>
              <a:t>: uncomfortable, bearable, and on its way to the comfort zone</a:t>
            </a:r>
          </a:p>
          <a:p>
            <a:pPr lvl="1"/>
            <a:r>
              <a:rPr lang="en-US" dirty="0" smtClean="0"/>
              <a:t>The </a:t>
            </a:r>
            <a:r>
              <a:rPr lang="en-US" b="1" dirty="0" smtClean="0">
                <a:solidFill>
                  <a:srgbClr val="FF0000"/>
                </a:solidFill>
              </a:rPr>
              <a:t>Crisis/Panic/Red Zone</a:t>
            </a:r>
            <a:r>
              <a:rPr lang="en-US" dirty="0" smtClean="0"/>
              <a:t>: wrought with anxiety, fear, and fight/flight/freeze reactions</a:t>
            </a:r>
          </a:p>
          <a:p>
            <a:endParaRPr lang="en-US" dirty="0"/>
          </a:p>
          <a:p>
            <a:r>
              <a:rPr lang="en-US" sz="1600" dirty="0" smtClean="0"/>
              <a:t>Get them up and moving! </a:t>
            </a:r>
          </a:p>
          <a:p>
            <a:pPr lvl="1"/>
            <a:r>
              <a:rPr lang="en-US" dirty="0" smtClean="0"/>
              <a:t>Define these zones in your classroom (or meeting area) </a:t>
            </a:r>
          </a:p>
          <a:p>
            <a:pPr lvl="1"/>
            <a:r>
              <a:rPr lang="en-US" dirty="0" smtClean="0"/>
              <a:t>Have everyone start in the comfort zone </a:t>
            </a:r>
          </a:p>
          <a:p>
            <a:pPr lvl="1"/>
            <a:r>
              <a:rPr lang="en-US" dirty="0" smtClean="0"/>
              <a:t>Move to your comfort zone for______________ </a:t>
            </a:r>
          </a:p>
        </p:txBody>
      </p:sp>
      <p:pic>
        <p:nvPicPr>
          <p:cNvPr id="1028" name="Picture 4" descr="Comfort, Stretch, Panic. Which Zone Are You In? - Amani Instit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581" y="2072081"/>
            <a:ext cx="3071419" cy="307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84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Zones of Growth, Continued… </a:t>
            </a:r>
            <a:endParaRPr lang="en-US" i="1" u="sng" dirty="0"/>
          </a:p>
        </p:txBody>
      </p:sp>
      <p:sp>
        <p:nvSpPr>
          <p:cNvPr id="3" name="Text Placeholder 2"/>
          <p:cNvSpPr>
            <a:spLocks noGrp="1"/>
          </p:cNvSpPr>
          <p:nvPr>
            <p:ph type="body" idx="1"/>
          </p:nvPr>
        </p:nvSpPr>
        <p:spPr>
          <a:xfrm>
            <a:off x="0" y="934361"/>
            <a:ext cx="8221211" cy="3171900"/>
          </a:xfrm>
        </p:spPr>
        <p:txBody>
          <a:bodyPr/>
          <a:lstStyle/>
          <a:p>
            <a:r>
              <a:rPr lang="en-US" sz="1600" dirty="0" smtClean="0"/>
              <a:t>Important questions to ask during the activity </a:t>
            </a:r>
            <a:r>
              <a:rPr lang="en-US" sz="1600" b="1" i="1" dirty="0" smtClean="0"/>
              <a:t>and</a:t>
            </a:r>
            <a:r>
              <a:rPr lang="en-US" sz="1600" dirty="0" smtClean="0"/>
              <a:t> as needed when learning: </a:t>
            </a:r>
          </a:p>
          <a:p>
            <a:pPr lvl="1"/>
            <a:r>
              <a:rPr lang="en-US" dirty="0" smtClean="0"/>
              <a:t>What do you notice that tells you you’re in the comfort, challenge, or crisis zone? </a:t>
            </a:r>
          </a:p>
          <a:p>
            <a:pPr lvl="1"/>
            <a:r>
              <a:rPr lang="en-US" dirty="0" smtClean="0"/>
              <a:t>What could you do to become more comfortable with this? </a:t>
            </a:r>
          </a:p>
          <a:p>
            <a:pPr lvl="1"/>
            <a:r>
              <a:rPr lang="en-US" dirty="0" smtClean="0"/>
              <a:t>What small steps can you take to become more comfortable, but not so stressed that you move into the crisis zone? </a:t>
            </a:r>
          </a:p>
          <a:p>
            <a:pPr lvl="1"/>
            <a:r>
              <a:rPr lang="en-US" dirty="0" smtClean="0"/>
              <a:t>What is something you’d love to do in this area if you weren’t so anxious/afraid? </a:t>
            </a:r>
          </a:p>
          <a:p>
            <a:pPr lvl="1"/>
            <a:r>
              <a:rPr lang="en-US" dirty="0" smtClean="0"/>
              <a:t>What shouldn’t you do to stay out of the crisis zone? </a:t>
            </a:r>
          </a:p>
          <a:p>
            <a:pPr lvl="1"/>
            <a:r>
              <a:rPr lang="en-US" dirty="0" smtClean="0"/>
              <a:t>What can you do to gently push yourself outside the comfort zone? </a:t>
            </a:r>
          </a:p>
          <a:p>
            <a:pPr lvl="1"/>
            <a:endParaRPr lang="en-US" dirty="0" smtClean="0"/>
          </a:p>
        </p:txBody>
      </p:sp>
    </p:spTree>
    <p:extLst>
      <p:ext uri="{BB962C8B-B14F-4D97-AF65-F5344CB8AC3E}">
        <p14:creationId xmlns:p14="http://schemas.microsoft.com/office/powerpoint/2010/main" val="42353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The Morning Circle (5 minutes!) </a:t>
            </a:r>
            <a:endParaRPr lang="en-US" dirty="0"/>
          </a:p>
        </p:txBody>
      </p:sp>
      <p:sp>
        <p:nvSpPr>
          <p:cNvPr id="3" name="Text Placeholder 2"/>
          <p:cNvSpPr>
            <a:spLocks noGrp="1"/>
          </p:cNvSpPr>
          <p:nvPr>
            <p:ph type="body" idx="1"/>
          </p:nvPr>
        </p:nvSpPr>
        <p:spPr>
          <a:xfrm>
            <a:off x="0" y="767768"/>
            <a:ext cx="5696125" cy="3171900"/>
          </a:xfrm>
        </p:spPr>
        <p:txBody>
          <a:bodyPr/>
          <a:lstStyle/>
          <a:p>
            <a:r>
              <a:rPr lang="en-US" sz="1400" dirty="0" smtClean="0"/>
              <a:t>Greeting: students/teachers greet each other by name</a:t>
            </a:r>
          </a:p>
          <a:p>
            <a:pPr marL="114300" indent="0">
              <a:buNone/>
            </a:pPr>
            <a:endParaRPr lang="en-US" sz="1400" dirty="0" smtClean="0"/>
          </a:p>
          <a:p>
            <a:r>
              <a:rPr lang="en-US" sz="1400" dirty="0" smtClean="0"/>
              <a:t>Check-in on and share emotions/feelings  </a:t>
            </a:r>
          </a:p>
          <a:p>
            <a:pPr marL="114300" indent="0">
              <a:buNone/>
            </a:pPr>
            <a:endParaRPr lang="en-US" sz="1400" dirty="0" smtClean="0"/>
          </a:p>
          <a:p>
            <a:r>
              <a:rPr lang="en-US" sz="1400" dirty="0" smtClean="0"/>
              <a:t>Sharing: sharers share important events in their lives; listeners respond empathically and ask clarifying questions </a:t>
            </a:r>
          </a:p>
          <a:p>
            <a:pPr marL="114300" indent="0">
              <a:buNone/>
            </a:pPr>
            <a:endParaRPr lang="en-US" sz="1400" dirty="0" smtClean="0"/>
          </a:p>
          <a:p>
            <a:r>
              <a:rPr lang="en-US" sz="1400" dirty="0" smtClean="0"/>
              <a:t>Group Activity: fosters cohesion (e.g., mindful breathing, expressions of gratitude, praises for others, etc.) </a:t>
            </a:r>
          </a:p>
          <a:p>
            <a:pPr marL="114300" indent="0">
              <a:buNone/>
            </a:pPr>
            <a:endParaRPr lang="en-US" sz="1400" dirty="0" smtClean="0"/>
          </a:p>
          <a:p>
            <a:r>
              <a:rPr lang="en-US" sz="1400" dirty="0" smtClean="0"/>
              <a:t>Morning Message: teacher crafts a message for students to read and respond to about the work to be done that day</a:t>
            </a:r>
          </a:p>
          <a:p>
            <a:pPr marL="114300" indent="0">
              <a:buNone/>
            </a:pPr>
            <a:endParaRPr lang="en-US" sz="1200" dirty="0"/>
          </a:p>
          <a:p>
            <a:pPr marL="114300" indent="0">
              <a:buNone/>
            </a:pPr>
            <a:r>
              <a:rPr lang="en-US" sz="1200" dirty="0" smtClean="0"/>
              <a:t>Source: Responsive Classroom/</a:t>
            </a:r>
            <a:r>
              <a:rPr lang="en-US" sz="1200" dirty="0" err="1" smtClean="0"/>
              <a:t>Edutopia</a:t>
            </a:r>
            <a:r>
              <a:rPr lang="en-US" sz="1200" dirty="0" smtClean="0"/>
              <a:t> </a:t>
            </a:r>
          </a:p>
          <a:p>
            <a:pPr marL="114300" indent="0">
              <a:buNone/>
            </a:pPr>
            <a:r>
              <a:rPr lang="en-US" sz="1200" dirty="0">
                <a:hlinkClick r:id="rId2"/>
              </a:rPr>
              <a:t>https://</a:t>
            </a:r>
            <a:r>
              <a:rPr lang="en-US" sz="1200" dirty="0" smtClean="0">
                <a:hlinkClick r:id="rId2"/>
              </a:rPr>
              <a:t>www.youtube.com/watch?v=iMctALPpLF4</a:t>
            </a:r>
            <a:r>
              <a:rPr lang="en-US" sz="1200" dirty="0" smtClean="0"/>
              <a:t> </a:t>
            </a:r>
          </a:p>
        </p:txBody>
      </p:sp>
      <p:pic>
        <p:nvPicPr>
          <p:cNvPr id="3074" name="Picture 2" descr="What Is Morning Meeting? | Responsive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495" y="1459685"/>
            <a:ext cx="3084002" cy="2056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2" name="Picture 8" descr="San Angelo - San Angelo Chamber of Comme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730" y="876300"/>
            <a:ext cx="4195270" cy="2345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0"/>
            <a:ext cx="9144000" cy="720328"/>
          </a:xfrm>
        </p:spPr>
        <p:txBody>
          <a:bodyPr/>
          <a:lstStyle/>
          <a:p>
            <a:r>
              <a:rPr lang="en-US" dirty="0" smtClean="0"/>
              <a:t>ESC 15 in San Angelo, TX</a:t>
            </a:r>
            <a:endParaRPr lang="en-US" dirty="0"/>
          </a:p>
        </p:txBody>
      </p:sp>
      <p:pic>
        <p:nvPicPr>
          <p:cNvPr id="1028" name="Picture 4" descr="May be an image of map and text that says 'STERLING COKE RUNNELS COLEMAN BROWN IRION TOM GREEN CONCHO MCCULLOCH SCHLEICHER CROCKETT SABA MENARD SUTTON MASON KIMBLE VAL VERDE EDWARDS ESC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10" y="876300"/>
            <a:ext cx="3858815" cy="38588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n Angelo Standard-Times covering the stories that will shape 2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658" y="3215080"/>
            <a:ext cx="3428301" cy="192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648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a:t>“Circle Up!” to Strengthen Your </a:t>
            </a:r>
            <a:r>
              <a:rPr lang="en-US" i="1" u="sng" dirty="0"/>
              <a:t>Community</a:t>
            </a:r>
            <a:endParaRPr lang="en-US" dirty="0"/>
          </a:p>
        </p:txBody>
      </p:sp>
      <p:sp>
        <p:nvSpPr>
          <p:cNvPr id="3" name="Text Placeholder 2"/>
          <p:cNvSpPr>
            <a:spLocks noGrp="1"/>
          </p:cNvSpPr>
          <p:nvPr>
            <p:ph type="body" idx="1"/>
          </p:nvPr>
        </p:nvSpPr>
        <p:spPr>
          <a:xfrm>
            <a:off x="0" y="736112"/>
            <a:ext cx="6149130" cy="3171900"/>
          </a:xfrm>
        </p:spPr>
        <p:txBody>
          <a:bodyPr/>
          <a:lstStyle/>
          <a:p>
            <a:pPr>
              <a:lnSpc>
                <a:spcPct val="100000"/>
              </a:lnSpc>
            </a:pPr>
            <a:r>
              <a:rPr lang="en-US" sz="1400" dirty="0" smtClean="0"/>
              <a:t>Restorative circles are for </a:t>
            </a:r>
            <a:r>
              <a:rPr lang="en-US" sz="1400" b="1" i="1" dirty="0" smtClean="0"/>
              <a:t>all parties affected </a:t>
            </a:r>
            <a:r>
              <a:rPr lang="en-US" sz="1400" dirty="0" smtClean="0"/>
              <a:t>by a behavior</a:t>
            </a:r>
          </a:p>
          <a:p>
            <a:pPr lvl="1">
              <a:lnSpc>
                <a:spcPct val="100000"/>
              </a:lnSpc>
            </a:pPr>
            <a:r>
              <a:rPr lang="en-US" sz="1100" b="1" i="1" dirty="0" smtClean="0"/>
              <a:t>Everyone</a:t>
            </a:r>
            <a:r>
              <a:rPr lang="en-US" sz="1100" dirty="0" smtClean="0"/>
              <a:t> gets to have their say! </a:t>
            </a:r>
          </a:p>
          <a:p>
            <a:pPr>
              <a:lnSpc>
                <a:spcPct val="100000"/>
              </a:lnSpc>
            </a:pPr>
            <a:endParaRPr lang="en-US" sz="1400" dirty="0"/>
          </a:p>
          <a:p>
            <a:pPr>
              <a:lnSpc>
                <a:spcPct val="100000"/>
              </a:lnSpc>
            </a:pPr>
            <a:r>
              <a:rPr lang="en-US" sz="1400" dirty="0" smtClean="0"/>
              <a:t>“Circling-Up” versus sending kids away from their community </a:t>
            </a:r>
          </a:p>
          <a:p>
            <a:pPr lvl="1">
              <a:lnSpc>
                <a:spcPct val="100000"/>
              </a:lnSpc>
            </a:pPr>
            <a:r>
              <a:rPr lang="en-US" sz="1100" dirty="0" smtClean="0"/>
              <a:t>This can often reinforce negative behaviors; </a:t>
            </a:r>
            <a:r>
              <a:rPr lang="en-US" sz="1100" b="1" i="1" dirty="0" smtClean="0"/>
              <a:t>doesn’t </a:t>
            </a:r>
            <a:r>
              <a:rPr lang="en-US" sz="1100" b="1" i="1" u="sng" dirty="0" smtClean="0"/>
              <a:t>teach</a:t>
            </a:r>
            <a:r>
              <a:rPr lang="en-US" sz="1100" b="1" i="1" dirty="0" smtClean="0"/>
              <a:t> conflict management/resolution!</a:t>
            </a:r>
          </a:p>
          <a:p>
            <a:pPr>
              <a:lnSpc>
                <a:spcPct val="100000"/>
              </a:lnSpc>
            </a:pPr>
            <a:endParaRPr lang="en-US" sz="1400" dirty="0"/>
          </a:p>
          <a:p>
            <a:pPr>
              <a:lnSpc>
                <a:spcPct val="100000"/>
              </a:lnSpc>
            </a:pPr>
            <a:r>
              <a:rPr lang="en-US" sz="1400" dirty="0" smtClean="0"/>
              <a:t>Goals: </a:t>
            </a:r>
          </a:p>
          <a:p>
            <a:pPr lvl="1">
              <a:lnSpc>
                <a:spcPct val="100000"/>
              </a:lnSpc>
            </a:pPr>
            <a:r>
              <a:rPr lang="en-US" sz="1050" dirty="0" smtClean="0"/>
              <a:t>Respect, Relationships, Responsibility, Repair, Reintegration </a:t>
            </a:r>
          </a:p>
          <a:p>
            <a:pPr>
              <a:lnSpc>
                <a:spcPct val="100000"/>
              </a:lnSpc>
            </a:pPr>
            <a:endParaRPr lang="en-US" sz="1400" dirty="0"/>
          </a:p>
          <a:p>
            <a:pPr>
              <a:lnSpc>
                <a:spcPct val="100000"/>
              </a:lnSpc>
            </a:pPr>
            <a:r>
              <a:rPr lang="en-US" sz="1400" dirty="0" smtClean="0"/>
              <a:t>Assign seats intentionally; consider need to exit quickly; private space</a:t>
            </a:r>
          </a:p>
          <a:p>
            <a:pPr>
              <a:lnSpc>
                <a:spcPct val="100000"/>
              </a:lnSpc>
            </a:pPr>
            <a:endParaRPr lang="en-US" sz="1400" dirty="0"/>
          </a:p>
          <a:p>
            <a:pPr>
              <a:lnSpc>
                <a:spcPct val="100000"/>
              </a:lnSpc>
            </a:pPr>
            <a:r>
              <a:rPr lang="en-US" sz="1400" dirty="0" smtClean="0"/>
              <a:t>Time-limited time-outs allowed; consequence assigned w/ no return </a:t>
            </a:r>
          </a:p>
          <a:p>
            <a:endParaRPr lang="en-US" sz="1400" dirty="0"/>
          </a:p>
        </p:txBody>
      </p:sp>
      <p:pic>
        <p:nvPicPr>
          <p:cNvPr id="4" name="Picture 2" descr="Analysis: What Two New Studies Reveal About Restorative Justice in Middle  School — and How It Can Be Done Better | The 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573" y="1544937"/>
            <a:ext cx="3095538" cy="1961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00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a:t>“Circle Up!” </a:t>
            </a:r>
            <a:r>
              <a:rPr lang="en-US" dirty="0" smtClean="0"/>
              <a:t>to </a:t>
            </a:r>
            <a:r>
              <a:rPr lang="en-US" dirty="0"/>
              <a:t>Strengthen Your </a:t>
            </a:r>
            <a:r>
              <a:rPr lang="en-US" i="1" u="sng" dirty="0"/>
              <a:t>Community</a:t>
            </a:r>
            <a:endParaRPr lang="en-US" dirty="0"/>
          </a:p>
        </p:txBody>
      </p:sp>
      <p:sp>
        <p:nvSpPr>
          <p:cNvPr id="3" name="Text Placeholder 2"/>
          <p:cNvSpPr>
            <a:spLocks noGrp="1"/>
          </p:cNvSpPr>
          <p:nvPr>
            <p:ph type="body" idx="1"/>
          </p:nvPr>
        </p:nvSpPr>
        <p:spPr>
          <a:xfrm>
            <a:off x="0" y="536510"/>
            <a:ext cx="8520600" cy="3171900"/>
          </a:xfrm>
        </p:spPr>
        <p:txBody>
          <a:bodyPr/>
          <a:lstStyle/>
          <a:p>
            <a:r>
              <a:rPr lang="en-US" dirty="0" smtClean="0"/>
              <a:t>Circle Process: </a:t>
            </a:r>
          </a:p>
          <a:p>
            <a:pPr lvl="1"/>
            <a:r>
              <a:rPr lang="en-US" dirty="0" smtClean="0"/>
              <a:t>Call the circle: “ALRIGHT EVERYONE, GRAB YOUR CHAIRS, LET’S CIRCLE UP!” </a:t>
            </a:r>
          </a:p>
          <a:p>
            <a:pPr lvl="2"/>
            <a:r>
              <a:rPr lang="en-US" dirty="0" smtClean="0"/>
              <a:t>At first, teacher calls; once established, students can as well (wrap/grievances)  </a:t>
            </a:r>
          </a:p>
          <a:p>
            <a:pPr lvl="1"/>
            <a:r>
              <a:rPr lang="en-US" dirty="0" smtClean="0"/>
              <a:t>Use the </a:t>
            </a:r>
            <a:r>
              <a:rPr lang="en-US" b="1" i="1" dirty="0" smtClean="0"/>
              <a:t>talking piece </a:t>
            </a:r>
            <a:r>
              <a:rPr lang="en-US" dirty="0" smtClean="0"/>
              <a:t>to facilitate discussion (2-10 </a:t>
            </a:r>
            <a:r>
              <a:rPr lang="en-US" dirty="0" err="1" smtClean="0"/>
              <a:t>mins</a:t>
            </a:r>
            <a:r>
              <a:rPr lang="en-US" dirty="0" smtClean="0"/>
              <a:t>) </a:t>
            </a:r>
          </a:p>
          <a:p>
            <a:pPr lvl="2"/>
            <a:r>
              <a:rPr lang="en-US" dirty="0" smtClean="0"/>
              <a:t>The behavior and mismatch with the expectation </a:t>
            </a:r>
          </a:p>
          <a:p>
            <a:pPr lvl="2"/>
            <a:r>
              <a:rPr lang="en-US" dirty="0" smtClean="0"/>
              <a:t>How everyone was impacted by the behavior </a:t>
            </a:r>
          </a:p>
          <a:p>
            <a:pPr lvl="2"/>
            <a:r>
              <a:rPr lang="en-US" dirty="0" smtClean="0"/>
              <a:t>Brainstorming solutions </a:t>
            </a:r>
          </a:p>
          <a:p>
            <a:pPr lvl="2"/>
            <a:r>
              <a:rPr lang="en-US" dirty="0" smtClean="0"/>
              <a:t>Offer chance to make repairs/amends </a:t>
            </a:r>
          </a:p>
          <a:p>
            <a:pPr lvl="2"/>
            <a:r>
              <a:rPr lang="en-US" dirty="0" smtClean="0"/>
              <a:t>Recap</a:t>
            </a:r>
          </a:p>
          <a:p>
            <a:pPr lvl="1"/>
            <a:r>
              <a:rPr lang="en-US" dirty="0"/>
              <a:t>Establish as a classroom culture norm early on </a:t>
            </a:r>
          </a:p>
          <a:p>
            <a:pPr lvl="1"/>
            <a:endParaRPr lang="en-US" dirty="0" smtClean="0"/>
          </a:p>
          <a:p>
            <a:pPr lvl="1"/>
            <a:endParaRPr lang="en-US" dirty="0" smtClean="0"/>
          </a:p>
          <a:p>
            <a:pPr lvl="1"/>
            <a:endParaRPr lang="en-US" dirty="0"/>
          </a:p>
        </p:txBody>
      </p:sp>
      <p:sp>
        <p:nvSpPr>
          <p:cNvPr id="4" name="TextBox 3"/>
          <p:cNvSpPr txBox="1"/>
          <p:nvPr/>
        </p:nvSpPr>
        <p:spPr>
          <a:xfrm>
            <a:off x="5437536" y="4597945"/>
            <a:ext cx="3706464" cy="461665"/>
          </a:xfrm>
          <a:prstGeom prst="rect">
            <a:avLst/>
          </a:prstGeom>
          <a:noFill/>
        </p:spPr>
        <p:txBody>
          <a:bodyPr wrap="none" rtlCol="0">
            <a:spAutoFit/>
          </a:bodyPr>
          <a:lstStyle/>
          <a:p>
            <a:r>
              <a:rPr lang="en-US" sz="1200" dirty="0" smtClean="0"/>
              <a:t>Video Example: </a:t>
            </a:r>
          </a:p>
          <a:p>
            <a:r>
              <a:rPr lang="en-US" sz="1200" dirty="0">
                <a:hlinkClick r:id="rId2"/>
              </a:rPr>
              <a:t>https://</a:t>
            </a:r>
            <a:r>
              <a:rPr lang="en-US" sz="1200" dirty="0" smtClean="0">
                <a:hlinkClick r:id="rId2"/>
              </a:rPr>
              <a:t>www.youtube.com/watch?v=38w-WO5qeDY</a:t>
            </a:r>
            <a:r>
              <a:rPr lang="en-US" sz="1200" dirty="0" smtClean="0"/>
              <a:t> </a:t>
            </a:r>
          </a:p>
        </p:txBody>
      </p:sp>
    </p:spTree>
    <p:extLst>
      <p:ext uri="{BB962C8B-B14F-4D97-AF65-F5344CB8AC3E}">
        <p14:creationId xmlns:p14="http://schemas.microsoft.com/office/powerpoint/2010/main" val="101688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a:t>“Circle Up!” </a:t>
            </a:r>
            <a:r>
              <a:rPr lang="en-US" dirty="0" smtClean="0"/>
              <a:t>to </a:t>
            </a:r>
            <a:r>
              <a:rPr lang="en-US" dirty="0"/>
              <a:t>Strengthen Your </a:t>
            </a:r>
            <a:r>
              <a:rPr lang="en-US" i="1" u="sng" dirty="0"/>
              <a:t>Community</a:t>
            </a:r>
            <a:endParaRPr lang="en-US" dirty="0"/>
          </a:p>
        </p:txBody>
      </p:sp>
      <p:sp>
        <p:nvSpPr>
          <p:cNvPr id="3" name="Text Placeholder 2"/>
          <p:cNvSpPr>
            <a:spLocks noGrp="1"/>
          </p:cNvSpPr>
          <p:nvPr>
            <p:ph type="body" idx="1"/>
          </p:nvPr>
        </p:nvSpPr>
        <p:spPr>
          <a:xfrm>
            <a:off x="0" y="589062"/>
            <a:ext cx="6845417" cy="3171900"/>
          </a:xfrm>
        </p:spPr>
        <p:txBody>
          <a:bodyPr/>
          <a:lstStyle/>
          <a:p>
            <a:r>
              <a:rPr lang="en-US" dirty="0" smtClean="0"/>
              <a:t>Circle Expectations: </a:t>
            </a:r>
          </a:p>
          <a:p>
            <a:pPr lvl="1"/>
            <a:r>
              <a:rPr lang="en-US" dirty="0" smtClean="0"/>
              <a:t>We sit face-to-face to improve our human connection </a:t>
            </a:r>
          </a:p>
          <a:p>
            <a:pPr lvl="1"/>
            <a:r>
              <a:rPr lang="en-US" dirty="0" smtClean="0"/>
              <a:t>We avoid assumptions, subjective (vs. objective) statements </a:t>
            </a:r>
          </a:p>
          <a:p>
            <a:pPr lvl="1"/>
            <a:r>
              <a:rPr lang="en-US" dirty="0" smtClean="0"/>
              <a:t>The circle is a place of physical and psychological safety </a:t>
            </a:r>
          </a:p>
          <a:p>
            <a:pPr lvl="1"/>
            <a:r>
              <a:rPr lang="en-US" dirty="0" smtClean="0"/>
              <a:t>Violations of these expectations = removal from the circle </a:t>
            </a:r>
          </a:p>
          <a:p>
            <a:pPr lvl="1"/>
            <a:r>
              <a:rPr lang="en-US" dirty="0" smtClean="0"/>
              <a:t>“</a:t>
            </a:r>
            <a:r>
              <a:rPr lang="en-US" dirty="0"/>
              <a:t>T</a:t>
            </a:r>
            <a:r>
              <a:rPr lang="en-US" dirty="0" smtClean="0"/>
              <a:t>alking piece;” stick to facts-only language </a:t>
            </a:r>
          </a:p>
          <a:p>
            <a:pPr lvl="1"/>
            <a:r>
              <a:rPr lang="en-US" dirty="0" smtClean="0"/>
              <a:t>We may discuss our views using affirmational “I” statements; not “you!” statements</a:t>
            </a:r>
          </a:p>
          <a:p>
            <a:pPr lvl="1"/>
            <a:r>
              <a:rPr lang="en-US" dirty="0" smtClean="0"/>
              <a:t>We validate hard discussions; praise empathy</a:t>
            </a:r>
          </a:p>
          <a:p>
            <a:pPr lvl="1"/>
            <a:r>
              <a:rPr lang="en-US" dirty="0" smtClean="0"/>
              <a:t>We recap before we wrap </a:t>
            </a:r>
          </a:p>
          <a:p>
            <a:pPr lvl="1"/>
            <a:endParaRPr lang="en-US" dirty="0"/>
          </a:p>
        </p:txBody>
      </p:sp>
    </p:spTree>
    <p:extLst>
      <p:ext uri="{BB962C8B-B14F-4D97-AF65-F5344CB8AC3E}">
        <p14:creationId xmlns:p14="http://schemas.microsoft.com/office/powerpoint/2010/main" val="425075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ve forgotten the real meaning of discip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 y="0"/>
            <a:ext cx="913964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10313" y="3204508"/>
            <a:ext cx="3246540" cy="1938992"/>
          </a:xfrm>
          <a:prstGeom prst="rect">
            <a:avLst/>
          </a:prstGeom>
          <a:noFill/>
        </p:spPr>
        <p:txBody>
          <a:bodyPr wrap="square" rtlCol="0">
            <a:spAutoFit/>
          </a:bodyPr>
          <a:lstStyle/>
          <a:p>
            <a:pPr marL="114300" indent="0" algn="ctr">
              <a:buNone/>
            </a:pPr>
            <a:endParaRPr lang="en-US" dirty="0">
              <a:solidFill>
                <a:schemeClr val="tx1"/>
              </a:solidFill>
              <a:latin typeface="Open Sans" panose="020B0604020202020204" charset="0"/>
              <a:ea typeface="Open Sans" panose="020B0604020202020204" charset="0"/>
              <a:cs typeface="Open Sans" panose="020B0604020202020204" charset="0"/>
            </a:endParaRPr>
          </a:p>
          <a:p>
            <a:pPr marL="114300" indent="0" algn="ctr">
              <a:buNone/>
            </a:pPr>
            <a:r>
              <a:rPr lang="en-US" b="1" dirty="0">
                <a:solidFill>
                  <a:schemeClr val="tx1"/>
                </a:solidFill>
                <a:latin typeface="Open Sans" panose="020B0604020202020204" charset="0"/>
                <a:ea typeface="Open Sans" panose="020B0604020202020204" charset="0"/>
                <a:cs typeface="Open Sans" panose="020B0604020202020204" charset="0"/>
              </a:rPr>
              <a:t>“The power of words is immense. A well-chosen word has often sufficed to stop a flying army, to change defeat into victory, and to save an empire.” </a:t>
            </a:r>
          </a:p>
          <a:p>
            <a:pPr marL="114300" indent="0" algn="ctr">
              <a:buNone/>
            </a:pPr>
            <a:endParaRPr lang="en-US" b="1" dirty="0">
              <a:solidFill>
                <a:schemeClr val="tx1"/>
              </a:solidFill>
              <a:latin typeface="Open Sans" panose="020B0604020202020204" charset="0"/>
              <a:ea typeface="Open Sans" panose="020B0604020202020204" charset="0"/>
              <a:cs typeface="Open Sans" panose="020B0604020202020204" charset="0"/>
            </a:endParaRPr>
          </a:p>
          <a:p>
            <a:pPr marL="114300" indent="0" algn="ctr">
              <a:buNone/>
            </a:pPr>
            <a:r>
              <a:rPr lang="en-US" sz="800" b="1" dirty="0">
                <a:solidFill>
                  <a:schemeClr val="tx1"/>
                </a:solidFill>
                <a:latin typeface="Open Sans" panose="020B0604020202020204" charset="0"/>
                <a:ea typeface="Open Sans" panose="020B0604020202020204" charset="0"/>
                <a:cs typeface="Open Sans" panose="020B0604020202020204" charset="0"/>
              </a:rPr>
              <a:t>-Emile de </a:t>
            </a:r>
            <a:r>
              <a:rPr lang="en-US" sz="800" b="1" dirty="0" err="1">
                <a:solidFill>
                  <a:schemeClr val="tx1"/>
                </a:solidFill>
                <a:latin typeface="Open Sans" panose="020B0604020202020204" charset="0"/>
                <a:ea typeface="Open Sans" panose="020B0604020202020204" charset="0"/>
                <a:cs typeface="Open Sans" panose="020B0604020202020204" charset="0"/>
              </a:rPr>
              <a:t>Girardin</a:t>
            </a:r>
            <a:endParaRPr lang="en-US" sz="800" b="1" dirty="0">
              <a:solidFill>
                <a:schemeClr val="tx1"/>
              </a:solidFill>
              <a:latin typeface="Open Sans" panose="020B0604020202020204" charset="0"/>
              <a:ea typeface="Open Sans" panose="020B0604020202020204" charset="0"/>
              <a:cs typeface="Open Sans" panose="020B0604020202020204" charset="0"/>
            </a:endParaRPr>
          </a:p>
          <a:p>
            <a:endParaRPr lang="en-US" dirty="0"/>
          </a:p>
        </p:txBody>
      </p:sp>
      <p:sp>
        <p:nvSpPr>
          <p:cNvPr id="3" name="TextBox 2"/>
          <p:cNvSpPr txBox="1"/>
          <p:nvPr/>
        </p:nvSpPr>
        <p:spPr>
          <a:xfrm>
            <a:off x="168165" y="136923"/>
            <a:ext cx="4680671" cy="1200329"/>
          </a:xfrm>
          <a:prstGeom prst="rect">
            <a:avLst/>
          </a:prstGeom>
          <a:noFill/>
        </p:spPr>
        <p:txBody>
          <a:bodyPr wrap="square" rtlCol="0">
            <a:spAutoFit/>
          </a:bodyPr>
          <a:lstStyle/>
          <a:p>
            <a:pPr algn="ctr"/>
            <a:r>
              <a:rPr lang="en-US" sz="3600" b="1" dirty="0" smtClean="0">
                <a:latin typeface="Open Sans" panose="020B0604020202020204" charset="0"/>
                <a:ea typeface="Open Sans" panose="020B0604020202020204" charset="0"/>
                <a:cs typeface="Open Sans" panose="020B0604020202020204" charset="0"/>
              </a:rPr>
              <a:t>Improving Our Communication</a:t>
            </a:r>
            <a:endParaRPr lang="en-US" sz="3600" b="1"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4183312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Restorative Communication</a:t>
            </a:r>
            <a:endParaRPr lang="en-US" dirty="0"/>
          </a:p>
        </p:txBody>
      </p:sp>
      <p:sp>
        <p:nvSpPr>
          <p:cNvPr id="3" name="Text Placeholder 2"/>
          <p:cNvSpPr>
            <a:spLocks noGrp="1"/>
          </p:cNvSpPr>
          <p:nvPr>
            <p:ph type="body" idx="1"/>
          </p:nvPr>
        </p:nvSpPr>
        <p:spPr>
          <a:xfrm>
            <a:off x="0" y="540078"/>
            <a:ext cx="8520600" cy="3171900"/>
          </a:xfrm>
        </p:spPr>
        <p:txBody>
          <a:bodyPr/>
          <a:lstStyle/>
          <a:p>
            <a:pPr>
              <a:lnSpc>
                <a:spcPct val="100000"/>
              </a:lnSpc>
            </a:pPr>
            <a:r>
              <a:rPr lang="en-US" dirty="0">
                <a:solidFill>
                  <a:srgbClr val="00B050"/>
                </a:solidFill>
              </a:rPr>
              <a:t>“Let’s talk</a:t>
            </a:r>
            <a:r>
              <a:rPr lang="en-US" dirty="0" smtClean="0">
                <a:solidFill>
                  <a:srgbClr val="00B050"/>
                </a:solidFill>
              </a:rPr>
              <a:t>…”</a:t>
            </a:r>
          </a:p>
          <a:p>
            <a:pPr lvl="1">
              <a:lnSpc>
                <a:spcPct val="100000"/>
              </a:lnSpc>
            </a:pPr>
            <a:r>
              <a:rPr lang="en-US" sz="1300" dirty="0" smtClean="0">
                <a:solidFill>
                  <a:schemeClr val="bg2"/>
                </a:solidFill>
              </a:rPr>
              <a:t>Identify the problem behavior </a:t>
            </a:r>
          </a:p>
          <a:p>
            <a:pPr lvl="2">
              <a:lnSpc>
                <a:spcPct val="100000"/>
              </a:lnSpc>
            </a:pPr>
            <a:r>
              <a:rPr lang="en-US" sz="1300" dirty="0" smtClean="0">
                <a:solidFill>
                  <a:srgbClr val="00B050"/>
                </a:solidFill>
              </a:rPr>
              <a:t>“I’ve noticed ________...what’s up?”</a:t>
            </a:r>
          </a:p>
          <a:p>
            <a:pPr lvl="1">
              <a:lnSpc>
                <a:spcPct val="100000"/>
              </a:lnSpc>
            </a:pPr>
            <a:r>
              <a:rPr lang="en-US" sz="1300" dirty="0" smtClean="0">
                <a:solidFill>
                  <a:schemeClr val="bg2"/>
                </a:solidFill>
              </a:rPr>
              <a:t>Invite the student to speak in private (hallway, after class, etc.) </a:t>
            </a:r>
          </a:p>
          <a:p>
            <a:pPr lvl="1">
              <a:lnSpc>
                <a:spcPct val="100000"/>
              </a:lnSpc>
            </a:pPr>
            <a:r>
              <a:rPr lang="en-US" sz="1300" dirty="0" smtClean="0">
                <a:solidFill>
                  <a:schemeClr val="bg2"/>
                </a:solidFill>
              </a:rPr>
              <a:t>Use open-ended questioning </a:t>
            </a:r>
          </a:p>
          <a:p>
            <a:pPr lvl="1">
              <a:lnSpc>
                <a:spcPct val="100000"/>
              </a:lnSpc>
            </a:pPr>
            <a:r>
              <a:rPr lang="en-US" sz="1300" dirty="0" smtClean="0">
                <a:solidFill>
                  <a:schemeClr val="bg2"/>
                </a:solidFill>
              </a:rPr>
              <a:t>Guide toward a meaningful resolution </a:t>
            </a:r>
            <a:endParaRPr lang="en-US" sz="1300" dirty="0">
              <a:solidFill>
                <a:schemeClr val="bg2"/>
              </a:solidFill>
            </a:endParaRPr>
          </a:p>
          <a:p>
            <a:pPr>
              <a:lnSpc>
                <a:spcPct val="100000"/>
              </a:lnSpc>
            </a:pPr>
            <a:endParaRPr lang="en-US" sz="1300" dirty="0">
              <a:solidFill>
                <a:srgbClr val="FF0000"/>
              </a:solidFill>
            </a:endParaRPr>
          </a:p>
          <a:p>
            <a:pPr>
              <a:lnSpc>
                <a:spcPct val="100000"/>
              </a:lnSpc>
            </a:pPr>
            <a:r>
              <a:rPr lang="en-US" dirty="0">
                <a:solidFill>
                  <a:srgbClr val="FF0000"/>
                </a:solidFill>
              </a:rPr>
              <a:t>“Why did you do that?!” </a:t>
            </a:r>
            <a:r>
              <a:rPr lang="en-US" dirty="0"/>
              <a:t>versus: </a:t>
            </a:r>
          </a:p>
          <a:p>
            <a:pPr lvl="1">
              <a:lnSpc>
                <a:spcPct val="100000"/>
              </a:lnSpc>
            </a:pPr>
            <a:r>
              <a:rPr lang="en-US" sz="1300" dirty="0">
                <a:solidFill>
                  <a:srgbClr val="00B050"/>
                </a:solidFill>
              </a:rPr>
              <a:t>“What happened?”</a:t>
            </a:r>
          </a:p>
          <a:p>
            <a:pPr lvl="1">
              <a:lnSpc>
                <a:spcPct val="100000"/>
              </a:lnSpc>
            </a:pPr>
            <a:r>
              <a:rPr lang="en-US" sz="1300" dirty="0">
                <a:solidFill>
                  <a:srgbClr val="00B050"/>
                </a:solidFill>
              </a:rPr>
              <a:t>“What were you thinking and feeling?”</a:t>
            </a:r>
          </a:p>
          <a:p>
            <a:pPr lvl="1">
              <a:lnSpc>
                <a:spcPct val="100000"/>
              </a:lnSpc>
            </a:pPr>
            <a:r>
              <a:rPr lang="en-US" sz="1300" dirty="0">
                <a:solidFill>
                  <a:srgbClr val="00B050"/>
                </a:solidFill>
              </a:rPr>
              <a:t>“Who did this affect? How so?” </a:t>
            </a:r>
          </a:p>
          <a:p>
            <a:pPr lvl="1">
              <a:lnSpc>
                <a:spcPct val="100000"/>
              </a:lnSpc>
            </a:pPr>
            <a:r>
              <a:rPr lang="en-US" sz="1300" b="1" u="sng" dirty="0">
                <a:solidFill>
                  <a:srgbClr val="00B050"/>
                </a:solidFill>
              </a:rPr>
              <a:t>“What have you been thinking since?” </a:t>
            </a:r>
          </a:p>
          <a:p>
            <a:pPr>
              <a:lnSpc>
                <a:spcPct val="100000"/>
              </a:lnSpc>
            </a:pPr>
            <a:endParaRPr lang="en-US" sz="1300" dirty="0" smtClean="0">
              <a:solidFill>
                <a:srgbClr val="00B050"/>
              </a:solidFill>
            </a:endParaRPr>
          </a:p>
          <a:p>
            <a:pPr>
              <a:lnSpc>
                <a:spcPct val="100000"/>
              </a:lnSpc>
            </a:pPr>
            <a:endParaRPr lang="en-US" sz="1300" dirty="0">
              <a:solidFill>
                <a:srgbClr val="00B050"/>
              </a:solidFill>
            </a:endParaRPr>
          </a:p>
          <a:p>
            <a:endParaRPr lang="en-US" sz="1300" dirty="0" smtClean="0"/>
          </a:p>
          <a:p>
            <a:endParaRPr lang="en-US" sz="1300" dirty="0"/>
          </a:p>
        </p:txBody>
      </p:sp>
    </p:spTree>
    <p:extLst>
      <p:ext uri="{BB962C8B-B14F-4D97-AF65-F5344CB8AC3E}">
        <p14:creationId xmlns:p14="http://schemas.microsoft.com/office/powerpoint/2010/main" val="323093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Restorative Communication</a:t>
            </a:r>
            <a:endParaRPr lang="en-US" dirty="0"/>
          </a:p>
        </p:txBody>
      </p:sp>
      <p:sp>
        <p:nvSpPr>
          <p:cNvPr id="3" name="Text Placeholder 2"/>
          <p:cNvSpPr>
            <a:spLocks noGrp="1"/>
          </p:cNvSpPr>
          <p:nvPr>
            <p:ph type="body" idx="1"/>
          </p:nvPr>
        </p:nvSpPr>
        <p:spPr>
          <a:xfrm>
            <a:off x="0" y="958594"/>
            <a:ext cx="8520600" cy="3171900"/>
          </a:xfrm>
        </p:spPr>
        <p:txBody>
          <a:bodyPr/>
          <a:lstStyle/>
          <a:p>
            <a:pPr>
              <a:lnSpc>
                <a:spcPct val="100000"/>
              </a:lnSpc>
            </a:pPr>
            <a:r>
              <a:rPr lang="en-US" sz="2400" dirty="0" smtClean="0"/>
              <a:t>The art of “Socratic Questioning” </a:t>
            </a:r>
            <a:endParaRPr lang="en-US" sz="2400" dirty="0"/>
          </a:p>
          <a:p>
            <a:pPr lvl="1">
              <a:lnSpc>
                <a:spcPct val="100000"/>
              </a:lnSpc>
            </a:pPr>
            <a:r>
              <a:rPr lang="en-US" sz="1800" dirty="0">
                <a:solidFill>
                  <a:srgbClr val="00B050"/>
                </a:solidFill>
              </a:rPr>
              <a:t>“Can you tell me more about that?” </a:t>
            </a:r>
            <a:endParaRPr lang="en-US" sz="1800" dirty="0" smtClean="0">
              <a:solidFill>
                <a:srgbClr val="00B050"/>
              </a:solidFill>
            </a:endParaRPr>
          </a:p>
          <a:p>
            <a:pPr lvl="1">
              <a:lnSpc>
                <a:spcPct val="100000"/>
              </a:lnSpc>
            </a:pPr>
            <a:r>
              <a:rPr lang="en-US" sz="1800" dirty="0" smtClean="0">
                <a:solidFill>
                  <a:srgbClr val="00B050"/>
                </a:solidFill>
              </a:rPr>
              <a:t>“How did you/he/she/they respond when…” </a:t>
            </a:r>
            <a:endParaRPr lang="en-US" sz="1800" dirty="0">
              <a:solidFill>
                <a:srgbClr val="00B050"/>
              </a:solidFill>
            </a:endParaRPr>
          </a:p>
          <a:p>
            <a:pPr lvl="1">
              <a:lnSpc>
                <a:spcPct val="100000"/>
              </a:lnSpc>
            </a:pPr>
            <a:r>
              <a:rPr lang="en-US" sz="1800" dirty="0">
                <a:solidFill>
                  <a:srgbClr val="00B050"/>
                </a:solidFill>
              </a:rPr>
              <a:t>“What led you to think that way?” </a:t>
            </a:r>
          </a:p>
          <a:p>
            <a:pPr lvl="1">
              <a:lnSpc>
                <a:spcPct val="100000"/>
              </a:lnSpc>
            </a:pPr>
            <a:r>
              <a:rPr lang="en-US" sz="1800" dirty="0">
                <a:solidFill>
                  <a:srgbClr val="00B050"/>
                </a:solidFill>
              </a:rPr>
              <a:t>“And then what happened?” </a:t>
            </a:r>
          </a:p>
          <a:p>
            <a:pPr lvl="1">
              <a:lnSpc>
                <a:spcPct val="100000"/>
              </a:lnSpc>
            </a:pPr>
            <a:r>
              <a:rPr lang="en-US" sz="1800" dirty="0" smtClean="0">
                <a:solidFill>
                  <a:srgbClr val="00B050"/>
                </a:solidFill>
              </a:rPr>
              <a:t>“</a:t>
            </a:r>
            <a:r>
              <a:rPr lang="en-US" sz="1800" dirty="0">
                <a:solidFill>
                  <a:srgbClr val="00B050"/>
                </a:solidFill>
              </a:rPr>
              <a:t>What else do you think I need to know right now?”</a:t>
            </a:r>
          </a:p>
          <a:p>
            <a:pPr lvl="1">
              <a:lnSpc>
                <a:spcPct val="100000"/>
              </a:lnSpc>
            </a:pPr>
            <a:r>
              <a:rPr lang="en-US" sz="1800" dirty="0">
                <a:solidFill>
                  <a:srgbClr val="00B050"/>
                </a:solidFill>
              </a:rPr>
              <a:t>“I’m confused/I don’t quite understand…” </a:t>
            </a:r>
          </a:p>
          <a:p>
            <a:pPr marL="114300" indent="0">
              <a:buNone/>
            </a:pPr>
            <a:endParaRPr lang="en-US" sz="3200" dirty="0"/>
          </a:p>
        </p:txBody>
      </p:sp>
      <p:pic>
        <p:nvPicPr>
          <p:cNvPr id="4" name="Picture 2" descr="Socrates Biography - Facts, Childhood, Family Life &amp;amp; Achievements of  Ancient Greek Philosop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740" y="1652282"/>
            <a:ext cx="2206304" cy="183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1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Restorative Communication</a:t>
            </a:r>
            <a:endParaRPr lang="en-US" dirty="0"/>
          </a:p>
        </p:txBody>
      </p:sp>
      <p:sp>
        <p:nvSpPr>
          <p:cNvPr id="3" name="Text Placeholder 2"/>
          <p:cNvSpPr>
            <a:spLocks noGrp="1"/>
          </p:cNvSpPr>
          <p:nvPr>
            <p:ph type="body" idx="1"/>
          </p:nvPr>
        </p:nvSpPr>
        <p:spPr>
          <a:xfrm>
            <a:off x="0" y="892416"/>
            <a:ext cx="8520600" cy="3171900"/>
          </a:xfrm>
        </p:spPr>
        <p:txBody>
          <a:bodyPr/>
          <a:lstStyle/>
          <a:p>
            <a:pPr>
              <a:lnSpc>
                <a:spcPct val="100000"/>
              </a:lnSpc>
            </a:pPr>
            <a:r>
              <a:rPr lang="en-US" sz="2000" dirty="0" smtClean="0">
                <a:solidFill>
                  <a:schemeClr val="bg2"/>
                </a:solidFill>
              </a:rPr>
              <a:t>Encouraging repairs: </a:t>
            </a:r>
          </a:p>
          <a:p>
            <a:pPr lvl="1">
              <a:lnSpc>
                <a:spcPct val="100000"/>
              </a:lnSpc>
            </a:pPr>
            <a:r>
              <a:rPr lang="en-US" sz="1600" dirty="0" smtClean="0">
                <a:solidFill>
                  <a:srgbClr val="00B050"/>
                </a:solidFill>
              </a:rPr>
              <a:t>“How do you think ____ felt when you _____?” </a:t>
            </a:r>
          </a:p>
          <a:p>
            <a:pPr lvl="1">
              <a:lnSpc>
                <a:spcPct val="100000"/>
              </a:lnSpc>
            </a:pPr>
            <a:r>
              <a:rPr lang="en-US" sz="1600" dirty="0" smtClean="0">
                <a:solidFill>
                  <a:srgbClr val="00B050"/>
                </a:solidFill>
              </a:rPr>
              <a:t>“What do you think you need to do to make things right?” </a:t>
            </a:r>
          </a:p>
          <a:p>
            <a:pPr lvl="1">
              <a:lnSpc>
                <a:spcPct val="100000"/>
              </a:lnSpc>
            </a:pPr>
            <a:r>
              <a:rPr lang="en-US" sz="1600" dirty="0" smtClean="0">
                <a:solidFill>
                  <a:srgbClr val="00B050"/>
                </a:solidFill>
              </a:rPr>
              <a:t>“How are you going to carry-out this plan to repair the harm?” </a:t>
            </a:r>
          </a:p>
          <a:p>
            <a:pPr lvl="1">
              <a:lnSpc>
                <a:spcPct val="100000"/>
              </a:lnSpc>
            </a:pPr>
            <a:r>
              <a:rPr lang="en-US" sz="1600" dirty="0" smtClean="0">
                <a:solidFill>
                  <a:srgbClr val="00B050"/>
                </a:solidFill>
              </a:rPr>
              <a:t>“Does your plan take care of everyone who was affected by the negative behavior?”</a:t>
            </a:r>
          </a:p>
          <a:p>
            <a:pPr>
              <a:lnSpc>
                <a:spcPct val="100000"/>
              </a:lnSpc>
            </a:pPr>
            <a:endParaRPr lang="en-US" sz="2000" dirty="0">
              <a:solidFill>
                <a:srgbClr val="00B050"/>
              </a:solidFill>
            </a:endParaRPr>
          </a:p>
          <a:p>
            <a:pPr>
              <a:lnSpc>
                <a:spcPct val="100000"/>
              </a:lnSpc>
            </a:pPr>
            <a:r>
              <a:rPr lang="en-US" sz="2000" dirty="0" smtClean="0">
                <a:solidFill>
                  <a:schemeClr val="bg2"/>
                </a:solidFill>
              </a:rPr>
              <a:t>Always, </a:t>
            </a:r>
            <a:r>
              <a:rPr lang="en-US" sz="2000" b="1" i="1" dirty="0" smtClean="0">
                <a:solidFill>
                  <a:schemeClr val="bg2"/>
                </a:solidFill>
              </a:rPr>
              <a:t>always</a:t>
            </a:r>
            <a:r>
              <a:rPr lang="en-US" sz="2000" dirty="0" smtClean="0">
                <a:solidFill>
                  <a:schemeClr val="bg2"/>
                </a:solidFill>
              </a:rPr>
              <a:t> praise efforts to repair!  </a:t>
            </a:r>
          </a:p>
          <a:p>
            <a:pPr>
              <a:lnSpc>
                <a:spcPct val="100000"/>
              </a:lnSpc>
            </a:pPr>
            <a:endParaRPr lang="en-US" sz="2000" dirty="0">
              <a:solidFill>
                <a:schemeClr val="bg2"/>
              </a:solidFill>
            </a:endParaRPr>
          </a:p>
          <a:p>
            <a:pPr>
              <a:lnSpc>
                <a:spcPct val="100000"/>
              </a:lnSpc>
            </a:pPr>
            <a:endParaRPr lang="en-US" sz="2000" dirty="0" smtClean="0">
              <a:solidFill>
                <a:srgbClr val="00B050"/>
              </a:solidFill>
            </a:endParaRPr>
          </a:p>
          <a:p>
            <a:pPr>
              <a:lnSpc>
                <a:spcPct val="100000"/>
              </a:lnSpc>
            </a:pPr>
            <a:endParaRPr lang="en-US" sz="2000" dirty="0">
              <a:solidFill>
                <a:srgbClr val="00B050"/>
              </a:solidFill>
            </a:endParaRPr>
          </a:p>
          <a:p>
            <a:endParaRPr lang="en-US" sz="2000" dirty="0" smtClean="0"/>
          </a:p>
          <a:p>
            <a:endParaRPr lang="en-US" sz="2000" dirty="0"/>
          </a:p>
        </p:txBody>
      </p:sp>
    </p:spTree>
    <p:extLst>
      <p:ext uri="{BB962C8B-B14F-4D97-AF65-F5344CB8AC3E}">
        <p14:creationId xmlns:p14="http://schemas.microsoft.com/office/powerpoint/2010/main" val="52818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a:t>The simple things build trust… </a:t>
            </a:r>
          </a:p>
        </p:txBody>
      </p:sp>
      <p:sp>
        <p:nvSpPr>
          <p:cNvPr id="3" name="Text Placeholder 2"/>
          <p:cNvSpPr>
            <a:spLocks noGrp="1"/>
          </p:cNvSpPr>
          <p:nvPr>
            <p:ph type="body" idx="1"/>
          </p:nvPr>
        </p:nvSpPr>
        <p:spPr>
          <a:xfrm>
            <a:off x="0" y="1109596"/>
            <a:ext cx="8520600" cy="3171900"/>
          </a:xfrm>
        </p:spPr>
        <p:txBody>
          <a:bodyPr/>
          <a:lstStyle/>
          <a:p>
            <a:r>
              <a:rPr lang="en-US" sz="2200" b="1" u="sng" dirty="0" smtClean="0"/>
              <a:t>Validate</a:t>
            </a:r>
            <a:r>
              <a:rPr lang="en-US" sz="2200" dirty="0" smtClean="0"/>
              <a:t> and </a:t>
            </a:r>
            <a:r>
              <a:rPr lang="en-US" sz="2200" b="1" u="sng" dirty="0" smtClean="0"/>
              <a:t>suspend judgment </a:t>
            </a:r>
          </a:p>
          <a:p>
            <a:pPr lvl="1"/>
            <a:r>
              <a:rPr lang="en-US" sz="1800" dirty="0" smtClean="0">
                <a:solidFill>
                  <a:srgbClr val="00B050"/>
                </a:solidFill>
              </a:rPr>
              <a:t>“That makes sense…” </a:t>
            </a:r>
          </a:p>
          <a:p>
            <a:pPr lvl="1"/>
            <a:r>
              <a:rPr lang="en-US" sz="1800" dirty="0" smtClean="0">
                <a:solidFill>
                  <a:srgbClr val="00B050"/>
                </a:solidFill>
              </a:rPr>
              <a:t>“I can see how that would be hurtful!” </a:t>
            </a:r>
          </a:p>
          <a:p>
            <a:pPr lvl="1"/>
            <a:r>
              <a:rPr lang="en-US" sz="1800" dirty="0" smtClean="0">
                <a:solidFill>
                  <a:srgbClr val="00B050"/>
                </a:solidFill>
              </a:rPr>
              <a:t>“You know, I think I’d be frustrated in that situation, too…” </a:t>
            </a:r>
          </a:p>
          <a:p>
            <a:pPr lvl="1"/>
            <a:r>
              <a:rPr lang="en-US" sz="1800" dirty="0" smtClean="0">
                <a:solidFill>
                  <a:srgbClr val="00B050"/>
                </a:solidFill>
              </a:rPr>
              <a:t>“I believe you…” </a:t>
            </a:r>
          </a:p>
          <a:p>
            <a:pPr marL="114300" indent="0">
              <a:buNone/>
            </a:pPr>
            <a:endParaRPr lang="en-US" sz="2400" dirty="0"/>
          </a:p>
        </p:txBody>
      </p:sp>
    </p:spTree>
    <p:extLst>
      <p:ext uri="{BB962C8B-B14F-4D97-AF65-F5344CB8AC3E}">
        <p14:creationId xmlns:p14="http://schemas.microsoft.com/office/powerpoint/2010/main" val="2667618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i="1" u="sng" dirty="0" smtClean="0"/>
              <a:t>Re</a:t>
            </a:r>
            <a:r>
              <a:rPr lang="en-US" dirty="0" smtClean="0"/>
              <a:t>building Trust </a:t>
            </a:r>
            <a:endParaRPr lang="en-US" dirty="0"/>
          </a:p>
        </p:txBody>
      </p:sp>
      <p:sp>
        <p:nvSpPr>
          <p:cNvPr id="3" name="Text Placeholder 2"/>
          <p:cNvSpPr>
            <a:spLocks noGrp="1"/>
          </p:cNvSpPr>
          <p:nvPr>
            <p:ph type="body" idx="1"/>
          </p:nvPr>
        </p:nvSpPr>
        <p:spPr>
          <a:xfrm>
            <a:off x="0" y="631423"/>
            <a:ext cx="8520600" cy="3171900"/>
          </a:xfrm>
        </p:spPr>
        <p:txBody>
          <a:bodyPr/>
          <a:lstStyle/>
          <a:p>
            <a:r>
              <a:rPr lang="en-US" sz="2000" dirty="0" smtClean="0"/>
              <a:t>If a kid is used to unhelpful discipline: </a:t>
            </a:r>
          </a:p>
          <a:p>
            <a:pPr lvl="1"/>
            <a:r>
              <a:rPr lang="en-US" sz="1600" dirty="0" smtClean="0">
                <a:solidFill>
                  <a:srgbClr val="00B050"/>
                </a:solidFill>
              </a:rPr>
              <a:t>“I don’t want to tell you what to do…” </a:t>
            </a:r>
          </a:p>
          <a:p>
            <a:pPr lvl="1"/>
            <a:r>
              <a:rPr lang="en-US" sz="1600" dirty="0" smtClean="0">
                <a:solidFill>
                  <a:srgbClr val="00B050"/>
                </a:solidFill>
              </a:rPr>
              <a:t>“You’re not in trouble, I just need to talk to you…” </a:t>
            </a:r>
          </a:p>
          <a:p>
            <a:pPr lvl="1"/>
            <a:r>
              <a:rPr lang="en-US" sz="1600" dirty="0" smtClean="0">
                <a:solidFill>
                  <a:srgbClr val="00B050"/>
                </a:solidFill>
              </a:rPr>
              <a:t>“I’m not mad at you…”</a:t>
            </a:r>
          </a:p>
          <a:p>
            <a:pPr lvl="1"/>
            <a:r>
              <a:rPr lang="en-US" sz="1600" dirty="0" smtClean="0">
                <a:solidFill>
                  <a:srgbClr val="00B050"/>
                </a:solidFill>
              </a:rPr>
              <a:t>“I’m only trying to understand [what you’re going through, what you think/feel about…]” </a:t>
            </a:r>
          </a:p>
          <a:p>
            <a:pPr lvl="1"/>
            <a:r>
              <a:rPr lang="en-US" sz="1600" dirty="0" smtClean="0">
                <a:solidFill>
                  <a:srgbClr val="00B050"/>
                </a:solidFill>
              </a:rPr>
              <a:t>“I want to talk about this with you, but I’m OK with waiting until you’re ready…” </a:t>
            </a:r>
          </a:p>
          <a:p>
            <a:pPr lvl="1"/>
            <a:r>
              <a:rPr lang="en-US" sz="1600" dirty="0" smtClean="0">
                <a:solidFill>
                  <a:srgbClr val="00B050"/>
                </a:solidFill>
              </a:rPr>
              <a:t>“I know this is different from what we’ve done earlier; I want to try something new…” </a:t>
            </a:r>
          </a:p>
        </p:txBody>
      </p:sp>
    </p:spTree>
    <p:extLst>
      <p:ext uri="{BB962C8B-B14F-4D97-AF65-F5344CB8AC3E}">
        <p14:creationId xmlns:p14="http://schemas.microsoft.com/office/powerpoint/2010/main" val="3127435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Restorative Resources: </a:t>
            </a:r>
            <a:endParaRPr lang="en-US" dirty="0"/>
          </a:p>
        </p:txBody>
      </p:sp>
      <p:sp>
        <p:nvSpPr>
          <p:cNvPr id="3" name="Text Placeholder 2"/>
          <p:cNvSpPr>
            <a:spLocks noGrp="1"/>
          </p:cNvSpPr>
          <p:nvPr>
            <p:ph type="body" idx="1"/>
          </p:nvPr>
        </p:nvSpPr>
        <p:spPr>
          <a:xfrm>
            <a:off x="0" y="632357"/>
            <a:ext cx="8520600" cy="3171900"/>
          </a:xfrm>
        </p:spPr>
        <p:txBody>
          <a:bodyPr/>
          <a:lstStyle/>
          <a:p>
            <a:r>
              <a:rPr lang="en-US" sz="1200" u="sng" dirty="0" err="1" smtClean="0">
                <a:solidFill>
                  <a:schemeClr val="bg2"/>
                </a:solidFill>
                <a:hlinkClick r:id="rId2"/>
              </a:rPr>
              <a:t>Edutopia</a:t>
            </a:r>
            <a:r>
              <a:rPr lang="en-US" sz="1200" u="sng" dirty="0" smtClean="0">
                <a:solidFill>
                  <a:schemeClr val="bg2"/>
                </a:solidFill>
                <a:hlinkClick r:id="rId2"/>
              </a:rPr>
              <a:t>: </a:t>
            </a:r>
          </a:p>
          <a:p>
            <a:pPr lvl="1"/>
            <a:r>
              <a:rPr lang="en-US" sz="1200" dirty="0" smtClean="0">
                <a:hlinkClick r:id="rId2"/>
              </a:rPr>
              <a:t>https</a:t>
            </a:r>
            <a:r>
              <a:rPr lang="en-US" sz="1200" dirty="0">
                <a:hlinkClick r:id="rId2"/>
              </a:rPr>
              <a:t>://</a:t>
            </a:r>
            <a:r>
              <a:rPr lang="en-US" sz="1200" dirty="0" smtClean="0">
                <a:hlinkClick r:id="rId2"/>
              </a:rPr>
              <a:t>www.edutopia.org/blog/restorative-justice-resources-matt-davis</a:t>
            </a:r>
            <a:r>
              <a:rPr lang="en-US" sz="1200" dirty="0" smtClean="0"/>
              <a:t> </a:t>
            </a:r>
          </a:p>
          <a:p>
            <a:endParaRPr lang="en-US" sz="1200" dirty="0" smtClean="0"/>
          </a:p>
          <a:p>
            <a:r>
              <a:rPr lang="en-US" sz="1200" dirty="0" smtClean="0"/>
              <a:t>Restorativeresources.org: </a:t>
            </a:r>
            <a:endParaRPr lang="en-US" sz="1200" dirty="0"/>
          </a:p>
          <a:p>
            <a:pPr lvl="1"/>
            <a:r>
              <a:rPr lang="en-US" sz="1200" dirty="0">
                <a:hlinkClick r:id="rId3"/>
              </a:rPr>
              <a:t>https://</a:t>
            </a:r>
            <a:r>
              <a:rPr lang="en-US" sz="1200" dirty="0" smtClean="0">
                <a:hlinkClick r:id="rId3"/>
              </a:rPr>
              <a:t>www.restorativeresources.org/educator-toolkit.html</a:t>
            </a:r>
            <a:r>
              <a:rPr lang="en-US" sz="1200" dirty="0" smtClean="0"/>
              <a:t> </a:t>
            </a:r>
          </a:p>
          <a:p>
            <a:endParaRPr lang="en-US" sz="1200" dirty="0"/>
          </a:p>
          <a:p>
            <a:r>
              <a:rPr lang="en-US" sz="1200" dirty="0" smtClean="0"/>
              <a:t>Restorative Solutions: </a:t>
            </a:r>
            <a:endParaRPr lang="en-US" sz="1200" dirty="0"/>
          </a:p>
          <a:p>
            <a:pPr lvl="1"/>
            <a:r>
              <a:rPr lang="en-US" sz="1200" dirty="0">
                <a:hlinkClick r:id="rId4"/>
              </a:rPr>
              <a:t>http://</a:t>
            </a:r>
            <a:r>
              <a:rPr lang="en-US" sz="1200" dirty="0" smtClean="0">
                <a:hlinkClick r:id="rId4"/>
              </a:rPr>
              <a:t>restorativesolutions.us/resources</a:t>
            </a:r>
            <a:r>
              <a:rPr lang="en-US" sz="1200" dirty="0" smtClean="0"/>
              <a:t> </a:t>
            </a:r>
          </a:p>
          <a:p>
            <a:endParaRPr lang="en-US" sz="1200" dirty="0" smtClean="0"/>
          </a:p>
          <a:p>
            <a:r>
              <a:rPr lang="en-US" sz="1200" dirty="0" smtClean="0"/>
              <a:t>Learning for Justice: </a:t>
            </a:r>
            <a:endParaRPr lang="en-US" sz="1200" dirty="0"/>
          </a:p>
          <a:p>
            <a:pPr lvl="1"/>
            <a:r>
              <a:rPr lang="en-US" sz="1200" dirty="0">
                <a:hlinkClick r:id="rId5"/>
              </a:rPr>
              <a:t>https://</a:t>
            </a:r>
            <a:r>
              <a:rPr lang="en-US" sz="1200" dirty="0" smtClean="0">
                <a:hlinkClick r:id="rId5"/>
              </a:rPr>
              <a:t>www.learningforjustice.org/magazine/summer-2014/toolkit-for-restoring-justice</a:t>
            </a:r>
            <a:r>
              <a:rPr lang="en-US" sz="1200" dirty="0" smtClean="0"/>
              <a:t> </a:t>
            </a:r>
          </a:p>
          <a:p>
            <a:pPr lvl="1"/>
            <a:endParaRPr lang="en-US" sz="1200" dirty="0" smtClean="0"/>
          </a:p>
          <a:p>
            <a:r>
              <a:rPr lang="en-US" sz="1200" dirty="0" smtClean="0"/>
              <a:t>Restorative Practice Consortium Guidebook: </a:t>
            </a:r>
            <a:endParaRPr lang="en-US" sz="1200" dirty="0"/>
          </a:p>
          <a:p>
            <a:pPr lvl="1"/>
            <a:r>
              <a:rPr lang="en-US" sz="1200" dirty="0">
                <a:hlinkClick r:id="rId6"/>
              </a:rPr>
              <a:t>https://</a:t>
            </a:r>
            <a:r>
              <a:rPr lang="en-US" sz="1200" dirty="0" smtClean="0">
                <a:hlinkClick r:id="rId6"/>
              </a:rPr>
              <a:t>www.iirp.edu/images/pdf/ObqnNj_38e965_ad7507e9e2474f8aaa3b903afcb1ecf7_2.pdf</a:t>
            </a:r>
            <a:r>
              <a:rPr lang="en-US" sz="1200" dirty="0" smtClean="0"/>
              <a:t> </a:t>
            </a:r>
            <a:endParaRPr lang="en-US" sz="1200" dirty="0"/>
          </a:p>
        </p:txBody>
      </p:sp>
    </p:spTree>
    <p:extLst>
      <p:ext uri="{BB962C8B-B14F-4D97-AF65-F5344CB8AC3E}">
        <p14:creationId xmlns:p14="http://schemas.microsoft.com/office/powerpoint/2010/main" val="1239325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What are we talking about today? </a:t>
            </a:r>
            <a:endParaRPr lang="en-US" dirty="0"/>
          </a:p>
        </p:txBody>
      </p:sp>
      <p:sp>
        <p:nvSpPr>
          <p:cNvPr id="3" name="Text Placeholder 2"/>
          <p:cNvSpPr>
            <a:spLocks noGrp="1"/>
          </p:cNvSpPr>
          <p:nvPr>
            <p:ph type="body" idx="1"/>
          </p:nvPr>
        </p:nvSpPr>
        <p:spPr>
          <a:xfrm>
            <a:off x="0" y="1001473"/>
            <a:ext cx="8520600" cy="3171900"/>
          </a:xfrm>
        </p:spPr>
        <p:txBody>
          <a:bodyPr/>
          <a:lstStyle/>
          <a:p>
            <a:pPr>
              <a:lnSpc>
                <a:spcPct val="100000"/>
              </a:lnSpc>
            </a:pPr>
            <a:r>
              <a:rPr lang="en-US" dirty="0" smtClean="0"/>
              <a:t>A little bit of theory…</a:t>
            </a:r>
          </a:p>
          <a:p>
            <a:pPr lvl="1">
              <a:lnSpc>
                <a:spcPct val="100000"/>
              </a:lnSpc>
            </a:pPr>
            <a:r>
              <a:rPr lang="en-US" dirty="0"/>
              <a:t>K</a:t>
            </a:r>
            <a:r>
              <a:rPr lang="en-US" dirty="0" smtClean="0"/>
              <a:t>ey concepts in SEL &amp; Restorative Practice  </a:t>
            </a:r>
          </a:p>
          <a:p>
            <a:pPr lvl="1">
              <a:lnSpc>
                <a:spcPct val="100000"/>
              </a:lnSpc>
            </a:pPr>
            <a:r>
              <a:rPr lang="en-US" dirty="0" smtClean="0"/>
              <a:t>A mindset shift: what works, what doesn’t, and why</a:t>
            </a:r>
            <a:endParaRPr lang="en-US" dirty="0"/>
          </a:p>
          <a:p>
            <a:pPr lvl="1">
              <a:lnSpc>
                <a:spcPct val="100000"/>
              </a:lnSpc>
            </a:pPr>
            <a:r>
              <a:rPr lang="en-US" dirty="0"/>
              <a:t>U</a:t>
            </a:r>
            <a:r>
              <a:rPr lang="en-US" dirty="0" smtClean="0"/>
              <a:t>nderpinnings of </a:t>
            </a:r>
            <a:r>
              <a:rPr lang="en-US" dirty="0"/>
              <a:t>challenging </a:t>
            </a:r>
            <a:r>
              <a:rPr lang="en-US" dirty="0" smtClean="0"/>
              <a:t>behavior  </a:t>
            </a:r>
          </a:p>
          <a:p>
            <a:pPr marL="114300" indent="0">
              <a:lnSpc>
                <a:spcPct val="100000"/>
              </a:lnSpc>
              <a:buNone/>
            </a:pPr>
            <a:endParaRPr lang="en-US" dirty="0"/>
          </a:p>
          <a:p>
            <a:pPr>
              <a:lnSpc>
                <a:spcPct val="100000"/>
              </a:lnSpc>
            </a:pPr>
            <a:r>
              <a:rPr lang="en-US" dirty="0" smtClean="0"/>
              <a:t>…and a </a:t>
            </a:r>
            <a:r>
              <a:rPr lang="en-US" dirty="0" err="1" smtClean="0"/>
              <a:t>lotta</a:t>
            </a:r>
            <a:r>
              <a:rPr lang="en-US" dirty="0" smtClean="0"/>
              <a:t> bit of strategy!</a:t>
            </a:r>
          </a:p>
          <a:p>
            <a:pPr lvl="1">
              <a:lnSpc>
                <a:spcPct val="100000"/>
              </a:lnSpc>
            </a:pPr>
            <a:r>
              <a:rPr lang="en-US" dirty="0"/>
              <a:t>SEL/restorative </a:t>
            </a:r>
            <a:r>
              <a:rPr lang="en-US" dirty="0" smtClean="0"/>
              <a:t>practices</a:t>
            </a:r>
          </a:p>
          <a:p>
            <a:pPr lvl="1">
              <a:lnSpc>
                <a:spcPct val="100000"/>
              </a:lnSpc>
            </a:pPr>
            <a:r>
              <a:rPr lang="en-US" dirty="0" smtClean="0"/>
              <a:t>Tightening our communication </a:t>
            </a:r>
          </a:p>
          <a:p>
            <a:pPr marL="596900" lvl="1" indent="0">
              <a:lnSpc>
                <a:spcPct val="100000"/>
              </a:lnSpc>
              <a:buNone/>
            </a:pPr>
            <a:endParaRPr lang="en-US" dirty="0" smtClean="0"/>
          </a:p>
          <a:p>
            <a:pPr lvl="1"/>
            <a:endParaRPr lang="en-US" dirty="0"/>
          </a:p>
        </p:txBody>
      </p:sp>
    </p:spTree>
    <p:extLst>
      <p:ext uri="{BB962C8B-B14F-4D97-AF65-F5344CB8AC3E}">
        <p14:creationId xmlns:p14="http://schemas.microsoft.com/office/powerpoint/2010/main" val="176637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Recommended Readings</a:t>
            </a:r>
            <a:endParaRPr lang="en-US" dirty="0"/>
          </a:p>
        </p:txBody>
      </p:sp>
      <p:pic>
        <p:nvPicPr>
          <p:cNvPr id="6" name="Picture 6" descr="Lost at School: Why Our Kids with Behavioral Challenges a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771" y="1195733"/>
            <a:ext cx="1793611" cy="25205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hoice Theory: A New Psychology Of Personal Freedom: Willia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469" y="824023"/>
            <a:ext cx="1661532" cy="24509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ver Split the Difference: Negotiating As If Your Life Depended On It:  Voss, Chris, Raz, Tahl: 9780062407801: Amazon.com: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45969"/>
            <a:ext cx="1617091" cy="2450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Seven Principles for Making Marriage Work: A Practical Guide from the  Country&amp;#39;s Foremost Relationship Expert: Gottman PhD, John, Silver, Nan:  9780553447712: Amazon.com: Boo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264" y="1195732"/>
            <a:ext cx="1850277" cy="25205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cking School Discipline: 9 Ways to Create a Culture of Empathy and  Responsibility Using Restorative Justice (Hack Learning Series): Maynard,  Nathan, Weinstein, Brad: 9781948212137: Amazon.com: Book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105" y="845969"/>
            <a:ext cx="1663196" cy="249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04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Recommended Readings: </a:t>
            </a:r>
            <a:endParaRPr lang="en-US" dirty="0"/>
          </a:p>
        </p:txBody>
      </p:sp>
      <p:pic>
        <p:nvPicPr>
          <p:cNvPr id="1028" name="Picture 4" descr="Mind over Mood, Second Edition : Change How You Feel by Changing the Way  You Think by Christine A. Padesky and Dennis Greenberger (2015, Trade  Paperback, Revised edition) for sale online | e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018"/>
            <a:ext cx="2448910" cy="32915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x, Drugs, Gambling and Chocolate (A Workbook for Overcoming Addictions):  A. Thomas Horvath: 0971487959542: Amazon.com: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399" y="820018"/>
            <a:ext cx="2669414" cy="32879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Four Agreements: A Practical Guide to Personal Freedom (A Toltec Wisdom  Book): Don Miguel Ruiz: 9781878424310: Amazon.com: Boo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602" y="810963"/>
            <a:ext cx="2335399" cy="329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054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Emotional Regulation Through Mindfulness</a:t>
            </a:r>
            <a:endParaRPr lang="en-US" dirty="0"/>
          </a:p>
        </p:txBody>
      </p:sp>
      <p:sp>
        <p:nvSpPr>
          <p:cNvPr id="3" name="Text Placeholder 2"/>
          <p:cNvSpPr>
            <a:spLocks noGrp="1"/>
          </p:cNvSpPr>
          <p:nvPr>
            <p:ph type="body" idx="1"/>
          </p:nvPr>
        </p:nvSpPr>
        <p:spPr>
          <a:xfrm>
            <a:off x="0" y="714901"/>
            <a:ext cx="8520600" cy="3171900"/>
          </a:xfrm>
        </p:spPr>
        <p:txBody>
          <a:bodyPr/>
          <a:lstStyle/>
          <a:p>
            <a:r>
              <a:rPr lang="en-US" sz="2000" dirty="0"/>
              <a:t>Mindfulness: </a:t>
            </a:r>
          </a:p>
          <a:p>
            <a:pPr lvl="1">
              <a:lnSpc>
                <a:spcPct val="100000"/>
              </a:lnSpc>
              <a:spcBef>
                <a:spcPts val="0"/>
              </a:spcBef>
            </a:pPr>
            <a:r>
              <a:rPr lang="en-US" sz="1800" dirty="0"/>
              <a:t>An ability we </a:t>
            </a:r>
            <a:r>
              <a:rPr lang="en-US" sz="1800" b="1" u="sng" dirty="0"/>
              <a:t>all</a:t>
            </a:r>
            <a:r>
              <a:rPr lang="en-US" sz="1800" dirty="0"/>
              <a:t> possess  </a:t>
            </a:r>
            <a:endParaRPr lang="en-US" sz="1800" dirty="0" smtClean="0"/>
          </a:p>
          <a:p>
            <a:pPr marL="596900" lvl="1" indent="0">
              <a:lnSpc>
                <a:spcPct val="100000"/>
              </a:lnSpc>
              <a:spcBef>
                <a:spcPts val="0"/>
              </a:spcBef>
              <a:buNone/>
            </a:pPr>
            <a:endParaRPr lang="en-US" sz="1800" dirty="0"/>
          </a:p>
          <a:p>
            <a:pPr lvl="1">
              <a:lnSpc>
                <a:spcPct val="100000"/>
              </a:lnSpc>
              <a:spcBef>
                <a:spcPts val="0"/>
              </a:spcBef>
            </a:pPr>
            <a:r>
              <a:rPr lang="en-US" sz="1800" b="1" i="1" u="sng" dirty="0"/>
              <a:t>Any</a:t>
            </a:r>
            <a:r>
              <a:rPr lang="en-US" sz="1800" dirty="0"/>
              <a:t> intentional activity that brings focus to the present moment </a:t>
            </a:r>
          </a:p>
          <a:p>
            <a:pPr lvl="2">
              <a:lnSpc>
                <a:spcPct val="100000"/>
              </a:lnSpc>
              <a:spcBef>
                <a:spcPts val="0"/>
              </a:spcBef>
            </a:pPr>
            <a:r>
              <a:rPr lang="en-US" sz="1600" dirty="0"/>
              <a:t>Your environment </a:t>
            </a:r>
          </a:p>
          <a:p>
            <a:pPr lvl="2">
              <a:lnSpc>
                <a:spcPct val="100000"/>
              </a:lnSpc>
              <a:spcBef>
                <a:spcPts val="0"/>
              </a:spcBef>
            </a:pPr>
            <a:r>
              <a:rPr lang="en-US" sz="1600" dirty="0"/>
              <a:t>Your breathing/body </a:t>
            </a:r>
          </a:p>
          <a:p>
            <a:pPr lvl="2">
              <a:lnSpc>
                <a:spcPct val="100000"/>
              </a:lnSpc>
              <a:spcBef>
                <a:spcPts val="0"/>
              </a:spcBef>
            </a:pPr>
            <a:r>
              <a:rPr lang="en-US" sz="1600" dirty="0"/>
              <a:t>Your thoughts and emotions </a:t>
            </a:r>
            <a:endParaRPr lang="en-US" sz="1600" dirty="0" smtClean="0"/>
          </a:p>
          <a:p>
            <a:pPr marL="1054100" lvl="2" indent="0">
              <a:lnSpc>
                <a:spcPct val="100000"/>
              </a:lnSpc>
              <a:spcBef>
                <a:spcPts val="0"/>
              </a:spcBef>
              <a:buNone/>
            </a:pPr>
            <a:endParaRPr lang="en-US" sz="1800" dirty="0"/>
          </a:p>
          <a:p>
            <a:pPr lvl="1">
              <a:lnSpc>
                <a:spcPct val="100000"/>
              </a:lnSpc>
              <a:spcBef>
                <a:spcPts val="0"/>
              </a:spcBef>
            </a:pPr>
            <a:r>
              <a:rPr lang="en-US" sz="1800" dirty="0"/>
              <a:t>Involves letting go of </a:t>
            </a:r>
            <a:r>
              <a:rPr lang="en-US" sz="1800" dirty="0" smtClean="0"/>
              <a:t>judgment</a:t>
            </a:r>
          </a:p>
          <a:p>
            <a:pPr marL="596900" lvl="1" indent="0">
              <a:lnSpc>
                <a:spcPct val="100000"/>
              </a:lnSpc>
              <a:spcBef>
                <a:spcPts val="0"/>
              </a:spcBef>
              <a:buNone/>
            </a:pPr>
            <a:endParaRPr lang="en-US" sz="1800" dirty="0"/>
          </a:p>
          <a:p>
            <a:pPr lvl="1">
              <a:lnSpc>
                <a:spcPct val="100000"/>
              </a:lnSpc>
              <a:spcBef>
                <a:spcPts val="0"/>
              </a:spcBef>
            </a:pPr>
            <a:r>
              <a:rPr lang="en-US" sz="1800" dirty="0"/>
              <a:t>Requires sustained </a:t>
            </a:r>
            <a:r>
              <a:rPr lang="en-US" sz="1800" b="1" i="1" u="sng" dirty="0"/>
              <a:t>practice</a:t>
            </a:r>
            <a:r>
              <a:rPr lang="en-US" sz="1800" dirty="0"/>
              <a:t> </a:t>
            </a:r>
          </a:p>
          <a:p>
            <a:pPr lvl="2">
              <a:lnSpc>
                <a:spcPct val="100000"/>
              </a:lnSpc>
              <a:spcBef>
                <a:spcPts val="0"/>
              </a:spcBef>
            </a:pPr>
            <a:r>
              <a:rPr lang="en-US" sz="1600" dirty="0"/>
              <a:t>Exercise your mindfulness muscle daily! </a:t>
            </a:r>
            <a:endParaRPr lang="en-US" sz="1600" dirty="0" smtClean="0"/>
          </a:p>
          <a:p>
            <a:pPr lvl="1">
              <a:lnSpc>
                <a:spcPct val="100000"/>
              </a:lnSpc>
              <a:spcBef>
                <a:spcPts val="0"/>
              </a:spcBef>
            </a:pPr>
            <a:endParaRPr lang="en-US" sz="1800" dirty="0"/>
          </a:p>
          <a:p>
            <a:pPr lvl="1">
              <a:lnSpc>
                <a:spcPct val="100000"/>
              </a:lnSpc>
              <a:spcBef>
                <a:spcPts val="0"/>
              </a:spcBef>
            </a:pPr>
            <a:r>
              <a:rPr lang="en-US" sz="1800" dirty="0" smtClean="0"/>
              <a:t>Learn </a:t>
            </a:r>
            <a:r>
              <a:rPr lang="en-US" sz="1800" dirty="0"/>
              <a:t>more at </a:t>
            </a:r>
            <a:r>
              <a:rPr lang="en-US" sz="1800" dirty="0">
                <a:hlinkClick r:id="rId2"/>
              </a:rPr>
              <a:t>https://www.mindful.org</a:t>
            </a:r>
            <a:r>
              <a:rPr lang="en-US" sz="1800" dirty="0" smtClean="0">
                <a:hlinkClick r:id="rId2"/>
              </a:rPr>
              <a:t>/</a:t>
            </a:r>
            <a:r>
              <a:rPr lang="en-US" sz="1800" dirty="0" smtClean="0"/>
              <a:t> </a:t>
            </a:r>
            <a:endParaRPr lang="en-US" sz="1800" dirty="0"/>
          </a:p>
          <a:p>
            <a:endParaRPr lang="en-US" sz="2800" dirty="0"/>
          </a:p>
        </p:txBody>
      </p:sp>
      <p:pic>
        <p:nvPicPr>
          <p:cNvPr id="1026" name="Picture 2" descr="Wellness Studio to host Weekly Meditations and Mindful Steps Series |  School of Medicine | West Virginia University"/>
          <p:cNvPicPr>
            <a:picLocks noChangeAspect="1" noChangeArrowheads="1"/>
          </p:cNvPicPr>
          <p:nvPr/>
        </p:nvPicPr>
        <p:blipFill rotWithShape="1">
          <a:blip r:embed="rId3">
            <a:extLst>
              <a:ext uri="{28A0092B-C50C-407E-A947-70E740481C1C}">
                <a14:useLocalDpi xmlns:a14="http://schemas.microsoft.com/office/drawing/2010/main" val="0"/>
              </a:ext>
            </a:extLst>
          </a:blip>
          <a:srcRect l="22069" t="6941" r="19440" b="7272"/>
          <a:stretch/>
        </p:blipFill>
        <p:spPr bwMode="auto">
          <a:xfrm>
            <a:off x="6895750" y="2441404"/>
            <a:ext cx="2248250" cy="1854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469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ESC 15 is Here to Help! </a:t>
            </a:r>
            <a:endParaRPr lang="en-US" dirty="0"/>
          </a:p>
        </p:txBody>
      </p:sp>
      <p:sp>
        <p:nvSpPr>
          <p:cNvPr id="3" name="Text Placeholder 2"/>
          <p:cNvSpPr>
            <a:spLocks noGrp="1"/>
          </p:cNvSpPr>
          <p:nvPr>
            <p:ph type="body" idx="1"/>
          </p:nvPr>
        </p:nvSpPr>
        <p:spPr>
          <a:xfrm>
            <a:off x="-111178" y="868533"/>
            <a:ext cx="8520600" cy="3171900"/>
          </a:xfrm>
        </p:spPr>
        <p:txBody>
          <a:bodyPr/>
          <a:lstStyle/>
          <a:p>
            <a:r>
              <a:rPr lang="en-US" sz="2000" dirty="0" smtClean="0"/>
              <a:t>Contact the ESC 15 mental health team for additional resources: </a:t>
            </a:r>
          </a:p>
          <a:p>
            <a:pPr lvl="1"/>
            <a:r>
              <a:rPr lang="en-US" sz="1600" dirty="0" smtClean="0"/>
              <a:t>Gregory Hickey, LPC: </a:t>
            </a:r>
            <a:r>
              <a:rPr lang="en-US" sz="1600" dirty="0" smtClean="0">
                <a:hlinkClick r:id="rId3"/>
              </a:rPr>
              <a:t>gregory.hickey@esc15.net</a:t>
            </a:r>
            <a:r>
              <a:rPr lang="en-US" sz="1600" dirty="0" smtClean="0"/>
              <a:t>; (325) 650-8261</a:t>
            </a:r>
          </a:p>
          <a:p>
            <a:pPr lvl="1"/>
            <a:r>
              <a:rPr lang="en-US" sz="1600" dirty="0" smtClean="0"/>
              <a:t>Alex Robles, LPC: </a:t>
            </a:r>
            <a:r>
              <a:rPr lang="en-US" sz="1600" dirty="0" smtClean="0">
                <a:hlinkClick r:id="rId4"/>
              </a:rPr>
              <a:t>alex.robles@esc15.net</a:t>
            </a:r>
            <a:r>
              <a:rPr lang="en-US" sz="1600" dirty="0" smtClean="0"/>
              <a:t>; (325) 658-6571</a:t>
            </a:r>
          </a:p>
          <a:p>
            <a:pPr lvl="1"/>
            <a:r>
              <a:rPr lang="en-US" sz="1600" dirty="0" smtClean="0"/>
              <a:t>Anne Hardegree, LPC-S: </a:t>
            </a:r>
            <a:r>
              <a:rPr lang="en-US" sz="1600" dirty="0" smtClean="0">
                <a:hlinkClick r:id="rId5"/>
              </a:rPr>
              <a:t>anne.hardegree@esc15.net</a:t>
            </a:r>
            <a:r>
              <a:rPr lang="en-US" sz="1600" dirty="0" smtClean="0"/>
              <a:t>; (325) 234-5264</a:t>
            </a:r>
            <a:endParaRPr lang="en-US" sz="1600" dirty="0"/>
          </a:p>
          <a:p>
            <a:pPr lvl="1"/>
            <a:r>
              <a:rPr lang="en-US" sz="1600" dirty="0" smtClean="0"/>
              <a:t>Jessica Flores, LPC, BCBA: </a:t>
            </a:r>
            <a:r>
              <a:rPr lang="en-US" sz="1600" dirty="0" smtClean="0">
                <a:hlinkClick r:id="rId6"/>
              </a:rPr>
              <a:t>jessica.flores@esc15.net</a:t>
            </a:r>
            <a:r>
              <a:rPr lang="en-US" sz="1600" dirty="0" smtClean="0"/>
              <a:t>; (325) 481-4057</a:t>
            </a:r>
          </a:p>
          <a:p>
            <a:pPr lvl="1"/>
            <a:r>
              <a:rPr lang="en-US" sz="1600" dirty="0" smtClean="0"/>
              <a:t>Carol Stevens: </a:t>
            </a:r>
            <a:r>
              <a:rPr lang="en-US" sz="1600" dirty="0" smtClean="0">
                <a:hlinkClick r:id="rId7"/>
              </a:rPr>
              <a:t>carol.stevens@esc15.net</a:t>
            </a:r>
            <a:r>
              <a:rPr lang="en-US" sz="1600" dirty="0" smtClean="0"/>
              <a:t>; (325) 651-0101</a:t>
            </a:r>
          </a:p>
          <a:p>
            <a:pPr lvl="1"/>
            <a:r>
              <a:rPr lang="en-US" sz="1600" dirty="0" smtClean="0">
                <a:hlinkClick r:id="rId8"/>
              </a:rPr>
              <a:t>mentalhealth@esc15.net</a:t>
            </a:r>
            <a:r>
              <a:rPr lang="en-US" sz="1600" dirty="0" smtClean="0"/>
              <a:t> to reach </a:t>
            </a:r>
            <a:r>
              <a:rPr lang="en-US" sz="1600" b="1" u="sng" dirty="0" smtClean="0"/>
              <a:t>all</a:t>
            </a:r>
            <a:r>
              <a:rPr lang="en-US" sz="1600" dirty="0" smtClean="0"/>
              <a:t> of us! </a:t>
            </a:r>
          </a:p>
          <a:p>
            <a:endParaRPr lang="en-US" sz="2000" dirty="0"/>
          </a:p>
          <a:p>
            <a:pPr marL="596900" lvl="1" indent="0">
              <a:buNone/>
            </a:pPr>
            <a:endParaRPr lang="en-US" sz="1600" dirty="0"/>
          </a:p>
        </p:txBody>
      </p:sp>
    </p:spTree>
    <p:extLst>
      <p:ext uri="{BB962C8B-B14F-4D97-AF65-F5344CB8AC3E}">
        <p14:creationId xmlns:p14="http://schemas.microsoft.com/office/powerpoint/2010/main" val="1216616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d That's A Wrap - And Thats A Wrap - Aufkleber | TeePublic DE"/>
          <p:cNvPicPr>
            <a:picLocks noChangeAspect="1" noChangeArrowheads="1"/>
          </p:cNvPicPr>
          <p:nvPr/>
        </p:nvPicPr>
        <p:blipFill rotWithShape="1">
          <a:blip r:embed="rId2">
            <a:extLst>
              <a:ext uri="{28A0092B-C50C-407E-A947-70E740481C1C}">
                <a14:useLocalDpi xmlns:a14="http://schemas.microsoft.com/office/drawing/2010/main" val="0"/>
              </a:ext>
            </a:extLst>
          </a:blip>
          <a:srcRect l="3290" t="5701" r="3493" b="5744"/>
          <a:stretch/>
        </p:blipFill>
        <p:spPr bwMode="auto">
          <a:xfrm>
            <a:off x="4330263" y="756746"/>
            <a:ext cx="3678620" cy="34946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3270" y="1082565"/>
            <a:ext cx="3720661" cy="2677656"/>
          </a:xfrm>
          <a:prstGeom prst="rect">
            <a:avLst/>
          </a:prstGeom>
          <a:noFill/>
        </p:spPr>
        <p:txBody>
          <a:bodyPr wrap="square" rtlCol="0">
            <a:spAutoFit/>
          </a:bodyPr>
          <a:lstStyle/>
          <a:p>
            <a:pPr algn="ctr"/>
            <a:r>
              <a:rPr lang="en-US" sz="2800" b="1" dirty="0" smtClean="0">
                <a:solidFill>
                  <a:srgbClr val="002060"/>
                </a:solidFill>
                <a:latin typeface="Open Sans" panose="020B0604020202020204" charset="0"/>
                <a:ea typeface="Open Sans" panose="020B0604020202020204" charset="0"/>
                <a:cs typeface="Open Sans" panose="020B0604020202020204" charset="0"/>
              </a:rPr>
              <a:t>Any questions?</a:t>
            </a:r>
          </a:p>
          <a:p>
            <a:pPr algn="ctr"/>
            <a:r>
              <a:rPr lang="en-US" sz="2800" b="1" dirty="0" smtClean="0">
                <a:solidFill>
                  <a:srgbClr val="002060"/>
                </a:solidFill>
                <a:latin typeface="Open Sans" panose="020B0604020202020204" charset="0"/>
                <a:ea typeface="Open Sans" panose="020B0604020202020204" charset="0"/>
                <a:cs typeface="Open Sans" panose="020B0604020202020204" charset="0"/>
              </a:rPr>
              <a:t> </a:t>
            </a:r>
          </a:p>
          <a:p>
            <a:pPr algn="ctr"/>
            <a:r>
              <a:rPr lang="en-US" sz="2800" b="1" dirty="0" smtClean="0">
                <a:solidFill>
                  <a:srgbClr val="002060"/>
                </a:solidFill>
                <a:latin typeface="Open Sans" panose="020B0604020202020204" charset="0"/>
                <a:ea typeface="Open Sans" panose="020B0604020202020204" charset="0"/>
                <a:cs typeface="Open Sans" panose="020B0604020202020204" charset="0"/>
              </a:rPr>
              <a:t>Concerns? </a:t>
            </a:r>
          </a:p>
          <a:p>
            <a:pPr algn="ctr"/>
            <a:endParaRPr lang="en-US" sz="2800" b="1" dirty="0" smtClean="0">
              <a:solidFill>
                <a:srgbClr val="002060"/>
              </a:solidFill>
              <a:latin typeface="Open Sans" panose="020B0604020202020204" charset="0"/>
              <a:ea typeface="Open Sans" panose="020B0604020202020204" charset="0"/>
              <a:cs typeface="Open Sans" panose="020B0604020202020204" charset="0"/>
            </a:endParaRPr>
          </a:p>
          <a:p>
            <a:pPr algn="ctr"/>
            <a:r>
              <a:rPr lang="en-US" sz="2800" b="1" dirty="0" smtClean="0">
                <a:solidFill>
                  <a:srgbClr val="002060"/>
                </a:solidFill>
                <a:latin typeface="Open Sans" panose="020B0604020202020204" charset="0"/>
                <a:ea typeface="Open Sans" panose="020B0604020202020204" charset="0"/>
                <a:cs typeface="Open Sans" panose="020B0604020202020204" charset="0"/>
              </a:rPr>
              <a:t>Lingering doubts or heartburn?  </a:t>
            </a:r>
            <a:endParaRPr lang="en-US" sz="2800" b="1"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281830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Sources: </a:t>
            </a:r>
            <a:endParaRPr lang="en-US" dirty="0"/>
          </a:p>
        </p:txBody>
      </p:sp>
      <p:sp>
        <p:nvSpPr>
          <p:cNvPr id="3" name="Text Placeholder 2"/>
          <p:cNvSpPr>
            <a:spLocks noGrp="1"/>
          </p:cNvSpPr>
          <p:nvPr>
            <p:ph type="body" idx="1"/>
          </p:nvPr>
        </p:nvSpPr>
        <p:spPr>
          <a:xfrm>
            <a:off x="0" y="633672"/>
            <a:ext cx="8520600" cy="3171900"/>
          </a:xfrm>
        </p:spPr>
        <p:txBody>
          <a:bodyPr/>
          <a:lstStyle/>
          <a:p>
            <a:r>
              <a:rPr lang="en-US" sz="900" dirty="0" smtClean="0"/>
              <a:t>Anderson, M. (2018). </a:t>
            </a:r>
            <a:r>
              <a:rPr lang="en-US" sz="900" i="1" dirty="0" smtClean="0"/>
              <a:t>Getting Consistent With Consequences</a:t>
            </a:r>
            <a:r>
              <a:rPr lang="en-US" sz="900" dirty="0" smtClean="0"/>
              <a:t>. Educational Leadership: Classroom Management Reimagined. Vol. 76, 1. </a:t>
            </a:r>
            <a:r>
              <a:rPr lang="en-US" sz="900" dirty="0"/>
              <a:t>Ret from: </a:t>
            </a:r>
            <a:r>
              <a:rPr lang="en-US" sz="900" dirty="0">
                <a:hlinkClick r:id="rId2"/>
              </a:rPr>
              <a:t>http://</a:t>
            </a:r>
            <a:r>
              <a:rPr lang="en-US" sz="900" dirty="0" smtClean="0">
                <a:hlinkClick r:id="rId2"/>
              </a:rPr>
              <a:t>www.ascd.org/publications/educational-leadership/sept18/vol76/num01/Getting-Consistent-with-Consequences.aspx</a:t>
            </a:r>
            <a:endParaRPr lang="en-US" sz="900" dirty="0" smtClean="0"/>
          </a:p>
          <a:p>
            <a:endParaRPr lang="en-US" sz="900" dirty="0"/>
          </a:p>
          <a:p>
            <a:r>
              <a:rPr lang="en-US" sz="900" dirty="0"/>
              <a:t>Collaborative and Proactive Solutions (CPS)/Lives in the Balance</a:t>
            </a:r>
          </a:p>
          <a:p>
            <a:pPr lvl="1"/>
            <a:r>
              <a:rPr lang="en-US" sz="900" dirty="0">
                <a:hlinkClick r:id="rId3"/>
              </a:rPr>
              <a:t>https://www.livesinthebalance.org/</a:t>
            </a:r>
            <a:r>
              <a:rPr lang="en-US" sz="900" dirty="0"/>
              <a:t> </a:t>
            </a:r>
          </a:p>
          <a:p>
            <a:r>
              <a:rPr lang="en-US" sz="900" dirty="0"/>
              <a:t>CDC ACEs study summary</a:t>
            </a:r>
          </a:p>
          <a:p>
            <a:pPr lvl="1"/>
            <a:r>
              <a:rPr lang="en-US" sz="900" dirty="0">
                <a:hlinkClick r:id="rId4"/>
              </a:rPr>
              <a:t>https://</a:t>
            </a:r>
            <a:r>
              <a:rPr lang="en-US" sz="900" dirty="0" smtClean="0">
                <a:hlinkClick r:id="rId4"/>
              </a:rPr>
              <a:t>www.cdc.gov/violenceprevention/childabuseandneglect/acestudy/index.html</a:t>
            </a:r>
            <a:endParaRPr lang="en-US" sz="900" dirty="0" smtClean="0"/>
          </a:p>
          <a:p>
            <a:r>
              <a:rPr lang="en-US" sz="900" dirty="0">
                <a:hlinkClick r:id="rId5"/>
              </a:rPr>
              <a:t>https://</a:t>
            </a:r>
            <a:r>
              <a:rPr lang="en-US" sz="900" dirty="0" smtClean="0">
                <a:hlinkClick r:id="rId5"/>
              </a:rPr>
              <a:t>www.learnalberta.ca/content/inspb1/html/7_fairandpredictableconsequences.html</a:t>
            </a:r>
            <a:r>
              <a:rPr lang="en-US" sz="900" dirty="0" smtClean="0"/>
              <a:t> </a:t>
            </a:r>
            <a:endParaRPr lang="en-US" sz="900" dirty="0"/>
          </a:p>
          <a:p>
            <a:pPr marL="114300" indent="0">
              <a:buNone/>
            </a:pPr>
            <a:endParaRPr lang="en-US" sz="900" dirty="0"/>
          </a:p>
          <a:p>
            <a:r>
              <a:rPr lang="en-US" sz="900" dirty="0" err="1"/>
              <a:t>Glasser</a:t>
            </a:r>
            <a:r>
              <a:rPr lang="en-US" sz="900" dirty="0"/>
              <a:t>, W. (1998). </a:t>
            </a:r>
            <a:r>
              <a:rPr lang="en-US" sz="900" i="1" dirty="0"/>
              <a:t>Choice theory: A new psychology of personal freedom</a:t>
            </a:r>
            <a:r>
              <a:rPr lang="en-US" sz="900" dirty="0" smtClean="0"/>
              <a:t>.</a:t>
            </a:r>
          </a:p>
          <a:p>
            <a:endParaRPr lang="en-US" sz="900" dirty="0"/>
          </a:p>
          <a:p>
            <a:r>
              <a:rPr lang="en-US" sz="900" dirty="0" err="1"/>
              <a:t>Guarino</a:t>
            </a:r>
            <a:r>
              <a:rPr lang="en-US" sz="900" dirty="0"/>
              <a:t>, K. &amp; </a:t>
            </a:r>
            <a:r>
              <a:rPr lang="en-US" sz="900" dirty="0" err="1"/>
              <a:t>Chagnon</a:t>
            </a:r>
            <a:r>
              <a:rPr lang="en-US" sz="900" dirty="0"/>
              <a:t>, E. (2018). </a:t>
            </a:r>
            <a:r>
              <a:rPr lang="en-US" sz="900" i="1" dirty="0"/>
              <a:t>Trauma-sensitive schools training package</a:t>
            </a:r>
            <a:r>
              <a:rPr lang="en-US" sz="900" dirty="0"/>
              <a:t>. Washington, DC: National Center on Safe Supportive Learning Environments</a:t>
            </a:r>
            <a:r>
              <a:rPr lang="en-US" sz="900" dirty="0" smtClean="0"/>
              <a:t>.</a:t>
            </a:r>
          </a:p>
          <a:p>
            <a:endParaRPr lang="en-US" sz="900" dirty="0"/>
          </a:p>
          <a:p>
            <a:r>
              <a:rPr lang="en-US" sz="900" dirty="0" smtClean="0"/>
              <a:t>Maynard, N. &amp; Weinstein, B. (2020). </a:t>
            </a:r>
            <a:r>
              <a:rPr lang="en-US" sz="900" i="1" dirty="0" smtClean="0"/>
              <a:t>Hacking School Discipline: 9 Ways to Create a Culture of Empathy &amp; Responsibility Using Restorative Justice. </a:t>
            </a:r>
            <a:r>
              <a:rPr lang="en-US" sz="900" dirty="0" smtClean="0"/>
              <a:t>Hack Learning Series. Times 10 Publications: Highland Heights, OH. </a:t>
            </a:r>
          </a:p>
          <a:p>
            <a:endParaRPr lang="en-US" sz="900" dirty="0" smtClean="0"/>
          </a:p>
          <a:p>
            <a:r>
              <a:rPr lang="en-US" sz="900" dirty="0" err="1" smtClean="0"/>
              <a:t>Portell</a:t>
            </a:r>
            <a:r>
              <a:rPr lang="en-US" sz="900" dirty="0" smtClean="0"/>
              <a:t>, M. (2019). </a:t>
            </a:r>
            <a:r>
              <a:rPr lang="en-US" sz="900" i="1" dirty="0" smtClean="0"/>
              <a:t>Understanding Trauma Informed Education</a:t>
            </a:r>
            <a:r>
              <a:rPr lang="en-US" sz="900" dirty="0" smtClean="0"/>
              <a:t>. </a:t>
            </a:r>
            <a:r>
              <a:rPr lang="en-US" sz="900" dirty="0" err="1" smtClean="0"/>
              <a:t>Edutopia</a:t>
            </a:r>
            <a:r>
              <a:rPr lang="en-US" sz="900" dirty="0" smtClean="0"/>
              <a:t>. </a:t>
            </a:r>
            <a:r>
              <a:rPr lang="en-US" sz="900" dirty="0"/>
              <a:t>Ret from: </a:t>
            </a:r>
            <a:r>
              <a:rPr lang="en-US" sz="900" dirty="0">
                <a:hlinkClick r:id="rId6"/>
              </a:rPr>
              <a:t>https://</a:t>
            </a:r>
            <a:r>
              <a:rPr lang="en-US" sz="900" dirty="0" smtClean="0">
                <a:hlinkClick r:id="rId6"/>
              </a:rPr>
              <a:t>www.edutopia.org/article/understanding-trauma-informed-education</a:t>
            </a:r>
            <a:endParaRPr lang="en-US" sz="900" dirty="0" smtClean="0"/>
          </a:p>
          <a:p>
            <a:endParaRPr lang="en-US" sz="900" dirty="0" smtClean="0"/>
          </a:p>
          <a:p>
            <a:r>
              <a:rPr lang="en-US" sz="900" dirty="0" err="1"/>
              <a:t>Durrant</a:t>
            </a:r>
            <a:r>
              <a:rPr lang="en-US" sz="900" dirty="0"/>
              <a:t>, J., &amp; </a:t>
            </a:r>
            <a:r>
              <a:rPr lang="en-US" sz="900" dirty="0" err="1"/>
              <a:t>Ensom</a:t>
            </a:r>
            <a:r>
              <a:rPr lang="en-US" sz="900" dirty="0"/>
              <a:t>, R. (2012). Physical punishment of children: lessons from 20 years of research. </a:t>
            </a:r>
            <a:r>
              <a:rPr lang="en-US" sz="900" i="1" dirty="0"/>
              <a:t>CMAJ : Canadian Medical Association journal = journal de </a:t>
            </a:r>
            <a:r>
              <a:rPr lang="en-US" sz="900" i="1" dirty="0" err="1"/>
              <a:t>l'Association</a:t>
            </a:r>
            <a:r>
              <a:rPr lang="en-US" sz="900" i="1" dirty="0"/>
              <a:t> </a:t>
            </a:r>
            <a:r>
              <a:rPr lang="en-US" sz="900" i="1" dirty="0" err="1"/>
              <a:t>medicale</a:t>
            </a:r>
            <a:r>
              <a:rPr lang="en-US" sz="900" i="1" dirty="0"/>
              <a:t> </a:t>
            </a:r>
            <a:r>
              <a:rPr lang="en-US" sz="900" i="1" dirty="0" err="1"/>
              <a:t>canadienne</a:t>
            </a:r>
            <a:r>
              <a:rPr lang="en-US" sz="900" dirty="0"/>
              <a:t>, </a:t>
            </a:r>
            <a:r>
              <a:rPr lang="en-US" sz="900" i="1" dirty="0"/>
              <a:t>184</a:t>
            </a:r>
            <a:r>
              <a:rPr lang="en-US" sz="900" dirty="0"/>
              <a:t>(12), 1373–1377. </a:t>
            </a:r>
            <a:r>
              <a:rPr lang="en-US" sz="900" dirty="0">
                <a:hlinkClick r:id="rId7"/>
              </a:rPr>
              <a:t>https://</a:t>
            </a:r>
            <a:r>
              <a:rPr lang="en-US" sz="900" dirty="0" smtClean="0">
                <a:hlinkClick r:id="rId7"/>
              </a:rPr>
              <a:t>doi.org/10.1503/cmaj.101314</a:t>
            </a:r>
            <a:r>
              <a:rPr lang="en-US" sz="900" dirty="0" smtClean="0"/>
              <a:t>. </a:t>
            </a:r>
            <a:r>
              <a:rPr lang="en-US" sz="900" dirty="0"/>
              <a:t>Ret from: </a:t>
            </a:r>
            <a:r>
              <a:rPr lang="en-US" sz="900" dirty="0">
                <a:hlinkClick r:id="rId8"/>
              </a:rPr>
              <a:t>https://www.ncbi.nlm.nih.gov/pmc/articles/PMC3447048</a:t>
            </a:r>
            <a:r>
              <a:rPr lang="en-US" sz="900" dirty="0" smtClean="0">
                <a:hlinkClick r:id="rId8"/>
              </a:rPr>
              <a:t>/</a:t>
            </a:r>
            <a:endParaRPr lang="en-US" sz="900" dirty="0" smtClean="0"/>
          </a:p>
          <a:p>
            <a:endParaRPr lang="en-US" sz="1000" dirty="0"/>
          </a:p>
          <a:p>
            <a:endParaRPr lang="en-US" sz="600" dirty="0"/>
          </a:p>
        </p:txBody>
      </p:sp>
    </p:spTree>
    <p:extLst>
      <p:ext uri="{BB962C8B-B14F-4D97-AF65-F5344CB8AC3E}">
        <p14:creationId xmlns:p14="http://schemas.microsoft.com/office/powerpoint/2010/main" val="2643160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Parents Need to Know when Disability Impacts Behavior and Discipline  at School - P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10"/>
            <a:ext cx="9144000" cy="51547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723" y="117446"/>
            <a:ext cx="9009776" cy="923330"/>
          </a:xfrm>
          <a:prstGeom prst="rect">
            <a:avLst/>
          </a:prstGeom>
          <a:noFill/>
        </p:spPr>
        <p:txBody>
          <a:bodyPr wrap="square" rtlCol="0">
            <a:spAutoFit/>
          </a:bodyPr>
          <a:lstStyle/>
          <a:p>
            <a:pPr algn="ctr"/>
            <a:r>
              <a:rPr lang="en-US" sz="5400" b="1" dirty="0" smtClean="0">
                <a:solidFill>
                  <a:schemeClr val="bg1"/>
                </a:solidFill>
                <a:latin typeface="Open Sans" panose="020B0604020202020204" charset="0"/>
                <a:ea typeface="Open Sans" panose="020B0604020202020204" charset="0"/>
                <a:cs typeface="Open Sans" panose="020B0604020202020204" charset="0"/>
              </a:rPr>
              <a:t>WHAT LIES BENEATH THE</a:t>
            </a:r>
            <a:endParaRPr lang="en-US" sz="5400" b="1" dirty="0">
              <a:solidFill>
                <a:schemeClr val="bg1"/>
              </a:solidFill>
              <a:latin typeface="Open Sans" panose="020B0604020202020204" charset="0"/>
              <a:ea typeface="Open Sans" panose="020B0604020202020204" charset="0"/>
              <a:cs typeface="Open Sans" panose="020B0604020202020204" charset="0"/>
            </a:endParaRPr>
          </a:p>
        </p:txBody>
      </p:sp>
      <p:sp>
        <p:nvSpPr>
          <p:cNvPr id="5" name="TextBox 4"/>
          <p:cNvSpPr txBox="1"/>
          <p:nvPr/>
        </p:nvSpPr>
        <p:spPr>
          <a:xfrm>
            <a:off x="3905630" y="2905163"/>
            <a:ext cx="1149674" cy="2646878"/>
          </a:xfrm>
          <a:prstGeom prst="rect">
            <a:avLst/>
          </a:prstGeom>
          <a:noFill/>
        </p:spPr>
        <p:txBody>
          <a:bodyPr wrap="none" rtlCol="0">
            <a:spAutoFit/>
          </a:bodyPr>
          <a:lstStyle/>
          <a:p>
            <a:r>
              <a:rPr lang="en-US" sz="16600" dirty="0" smtClean="0">
                <a:solidFill>
                  <a:schemeClr val="bg1"/>
                </a:solidFill>
                <a:latin typeface="Open Sans" panose="020B0604020202020204" charset="0"/>
                <a:ea typeface="Open Sans" panose="020B0604020202020204" charset="0"/>
                <a:cs typeface="Open Sans" panose="020B0604020202020204" charset="0"/>
              </a:rPr>
              <a:t>?</a:t>
            </a:r>
            <a:endParaRPr lang="en-US" sz="16600" dirty="0">
              <a:solidFill>
                <a:schemeClr val="bg1"/>
              </a:solidFill>
              <a:latin typeface="Open Sans" panose="020B0604020202020204" charset="0"/>
              <a:ea typeface="Open Sans" panose="020B0604020202020204" charset="0"/>
              <a:cs typeface="Open Sans" panose="020B0604020202020204" charset="0"/>
            </a:endParaRPr>
          </a:p>
        </p:txBody>
      </p:sp>
      <p:sp>
        <p:nvSpPr>
          <p:cNvPr id="2" name="TextBox 1"/>
          <p:cNvSpPr txBox="1"/>
          <p:nvPr/>
        </p:nvSpPr>
        <p:spPr>
          <a:xfrm>
            <a:off x="4823669" y="4631555"/>
            <a:ext cx="4517583" cy="400110"/>
          </a:xfrm>
          <a:prstGeom prst="rect">
            <a:avLst/>
          </a:prstGeom>
          <a:noFill/>
        </p:spPr>
        <p:txBody>
          <a:bodyPr wrap="none" rtlCol="0">
            <a:spAutoFit/>
          </a:bodyPr>
          <a:lstStyle/>
          <a:p>
            <a:r>
              <a:rPr lang="en-US" sz="2000" dirty="0" smtClean="0">
                <a:solidFill>
                  <a:schemeClr val="bg1"/>
                </a:solidFill>
              </a:rPr>
              <a:t>A brief </a:t>
            </a:r>
            <a:r>
              <a:rPr lang="en-US" sz="2000" i="1" dirty="0" smtClean="0">
                <a:solidFill>
                  <a:schemeClr val="bg1"/>
                </a:solidFill>
              </a:rPr>
              <a:t>biopsychosocial</a:t>
            </a:r>
            <a:r>
              <a:rPr lang="en-US" sz="2000" dirty="0" smtClean="0">
                <a:solidFill>
                  <a:schemeClr val="bg1"/>
                </a:solidFill>
              </a:rPr>
              <a:t> </a:t>
            </a:r>
            <a:r>
              <a:rPr lang="en-US" sz="2000" dirty="0">
                <a:solidFill>
                  <a:schemeClr val="bg1"/>
                </a:solidFill>
              </a:rPr>
              <a:t>p</a:t>
            </a:r>
            <a:r>
              <a:rPr lang="en-US" sz="2000" dirty="0" smtClean="0">
                <a:solidFill>
                  <a:schemeClr val="bg1"/>
                </a:solidFill>
              </a:rPr>
              <a:t>erspective… </a:t>
            </a:r>
            <a:endParaRPr lang="en-US" sz="2000" dirty="0">
              <a:solidFill>
                <a:schemeClr val="bg1"/>
              </a:solidFill>
            </a:endParaRPr>
          </a:p>
        </p:txBody>
      </p:sp>
    </p:spTree>
    <p:extLst>
      <p:ext uri="{BB962C8B-B14F-4D97-AF65-F5344CB8AC3E}">
        <p14:creationId xmlns:p14="http://schemas.microsoft.com/office/powerpoint/2010/main" val="116231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572700"/>
          </a:xfrm>
        </p:spPr>
        <p:txBody>
          <a:bodyPr/>
          <a:lstStyle/>
          <a:p>
            <a:r>
              <a:rPr lang="en-US" dirty="0" smtClean="0"/>
              <a:t>In a class of 30 </a:t>
            </a:r>
            <a:r>
              <a:rPr lang="en-US" dirty="0"/>
              <a:t>h</a:t>
            </a:r>
            <a:r>
              <a:rPr lang="en-US" dirty="0" smtClean="0"/>
              <a:t>igh school seniors… </a:t>
            </a:r>
            <a:endParaRPr lang="en-US" dirty="0"/>
          </a:p>
        </p:txBody>
      </p:sp>
      <p:sp>
        <p:nvSpPr>
          <p:cNvPr id="3" name="Text Placeholder 2"/>
          <p:cNvSpPr>
            <a:spLocks noGrp="1"/>
          </p:cNvSpPr>
          <p:nvPr>
            <p:ph type="body" idx="1"/>
          </p:nvPr>
        </p:nvSpPr>
        <p:spPr>
          <a:xfrm>
            <a:off x="0" y="684006"/>
            <a:ext cx="8520600" cy="3171900"/>
          </a:xfrm>
        </p:spPr>
        <p:txBody>
          <a:bodyPr/>
          <a:lstStyle/>
          <a:p>
            <a:r>
              <a:rPr lang="en-US" dirty="0" smtClean="0">
                <a:solidFill>
                  <a:schemeClr val="bg2"/>
                </a:solidFill>
              </a:rPr>
              <a:t>Adverse Childhood Experiences (ACEs) and mental health challenges play a role</a:t>
            </a:r>
          </a:p>
          <a:p>
            <a:endParaRPr lang="en-US" dirty="0" smtClean="0">
              <a:solidFill>
                <a:srgbClr val="FF0000"/>
              </a:solidFill>
            </a:endParaRPr>
          </a:p>
          <a:p>
            <a:r>
              <a:rPr lang="en-US" dirty="0" smtClean="0">
                <a:solidFill>
                  <a:srgbClr val="FF0000"/>
                </a:solidFill>
              </a:rPr>
              <a:t>5</a:t>
            </a:r>
            <a:r>
              <a:rPr lang="en-US" dirty="0" smtClean="0"/>
              <a:t> have considered suicide; </a:t>
            </a:r>
            <a:r>
              <a:rPr lang="en-US" dirty="0" smtClean="0">
                <a:solidFill>
                  <a:srgbClr val="FF0000"/>
                </a:solidFill>
              </a:rPr>
              <a:t>4-5</a:t>
            </a:r>
            <a:r>
              <a:rPr lang="en-US" dirty="0" smtClean="0"/>
              <a:t> have planned; </a:t>
            </a:r>
            <a:r>
              <a:rPr lang="en-US" dirty="0" smtClean="0">
                <a:solidFill>
                  <a:srgbClr val="FF0000"/>
                </a:solidFill>
              </a:rPr>
              <a:t>3</a:t>
            </a:r>
            <a:r>
              <a:rPr lang="en-US" dirty="0" smtClean="0"/>
              <a:t> have attempted </a:t>
            </a:r>
          </a:p>
          <a:p>
            <a:endParaRPr lang="en-US" dirty="0"/>
          </a:p>
          <a:p>
            <a:r>
              <a:rPr lang="en-US" dirty="0" smtClean="0">
                <a:solidFill>
                  <a:srgbClr val="FF0000"/>
                </a:solidFill>
              </a:rPr>
              <a:t>7</a:t>
            </a:r>
            <a:r>
              <a:rPr lang="en-US" dirty="0" smtClean="0"/>
              <a:t> experienced some kind of significant </a:t>
            </a:r>
            <a:r>
              <a:rPr lang="en-US" b="1" i="1" dirty="0" smtClean="0"/>
              <a:t>mental health challenge</a:t>
            </a:r>
          </a:p>
          <a:p>
            <a:endParaRPr lang="en-US" dirty="0"/>
          </a:p>
          <a:p>
            <a:r>
              <a:rPr lang="en-US" dirty="0" smtClean="0">
                <a:solidFill>
                  <a:srgbClr val="FF0000"/>
                </a:solidFill>
              </a:rPr>
              <a:t>8</a:t>
            </a:r>
            <a:r>
              <a:rPr lang="en-US" dirty="0" smtClean="0"/>
              <a:t> have been physically abused; </a:t>
            </a:r>
            <a:r>
              <a:rPr lang="en-US" dirty="0" smtClean="0">
                <a:solidFill>
                  <a:srgbClr val="FF0000"/>
                </a:solidFill>
              </a:rPr>
              <a:t>6</a:t>
            </a:r>
            <a:r>
              <a:rPr lang="en-US" dirty="0" smtClean="0"/>
              <a:t> have been sexually abused </a:t>
            </a:r>
          </a:p>
          <a:p>
            <a:endParaRPr lang="en-US" dirty="0"/>
          </a:p>
          <a:p>
            <a:r>
              <a:rPr lang="en-US" dirty="0" smtClean="0">
                <a:solidFill>
                  <a:srgbClr val="FF0000"/>
                </a:solidFill>
              </a:rPr>
              <a:t>7</a:t>
            </a:r>
            <a:r>
              <a:rPr lang="en-US" dirty="0" smtClean="0"/>
              <a:t> are children of divorce </a:t>
            </a:r>
          </a:p>
          <a:p>
            <a:endParaRPr lang="en-US" dirty="0"/>
          </a:p>
          <a:p>
            <a:r>
              <a:rPr lang="en-US" dirty="0" smtClean="0">
                <a:solidFill>
                  <a:srgbClr val="FF0000"/>
                </a:solidFill>
              </a:rPr>
              <a:t>4</a:t>
            </a:r>
            <a:r>
              <a:rPr lang="en-US" dirty="0" smtClean="0"/>
              <a:t> have witnessed domestic violence in the home </a:t>
            </a:r>
            <a:endParaRPr lang="en-US" dirty="0"/>
          </a:p>
        </p:txBody>
      </p:sp>
      <p:pic>
        <p:nvPicPr>
          <p:cNvPr id="1026" name="Picture 2" descr="Filling Classroom Vacancies Requires Better Solutions – Mackinac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300" y="3474522"/>
            <a:ext cx="2667699" cy="166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49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81"/>
            <a:ext cx="8520600" cy="572700"/>
          </a:xfrm>
        </p:spPr>
        <p:txBody>
          <a:bodyPr/>
          <a:lstStyle/>
          <a:p>
            <a:r>
              <a:rPr lang="en-US" dirty="0" smtClean="0"/>
              <a:t>We </a:t>
            </a:r>
            <a:r>
              <a:rPr lang="en-US" i="1" u="sng" dirty="0" smtClean="0"/>
              <a:t>all</a:t>
            </a:r>
            <a:r>
              <a:rPr lang="en-US" dirty="0" smtClean="0"/>
              <a:t> come equipped with a “threat alarm” </a:t>
            </a:r>
            <a:endParaRPr lang="en-US" dirty="0"/>
          </a:p>
        </p:txBody>
      </p:sp>
      <p:sp>
        <p:nvSpPr>
          <p:cNvPr id="3" name="Text Placeholder 2"/>
          <p:cNvSpPr>
            <a:spLocks noGrp="1"/>
          </p:cNvSpPr>
          <p:nvPr>
            <p:ph type="body" idx="1"/>
          </p:nvPr>
        </p:nvSpPr>
        <p:spPr>
          <a:xfrm>
            <a:off x="0" y="878116"/>
            <a:ext cx="8520600" cy="3171900"/>
          </a:xfrm>
        </p:spPr>
        <p:txBody>
          <a:bodyPr/>
          <a:lstStyle/>
          <a:p>
            <a:pPr marL="285750" indent="-285750"/>
            <a:r>
              <a:rPr lang="en-US" sz="2000" dirty="0"/>
              <a:t>The amygdala senses threat and sets off </a:t>
            </a:r>
            <a:r>
              <a:rPr lang="en-US" sz="2000" dirty="0" smtClean="0"/>
              <a:t>                                        the “alarm”</a:t>
            </a:r>
          </a:p>
          <a:p>
            <a:pPr marL="0" indent="0">
              <a:buNone/>
            </a:pPr>
            <a:endParaRPr lang="en-US" sz="2000" dirty="0"/>
          </a:p>
          <a:p>
            <a:pPr marL="285750" indent="-285750"/>
            <a:r>
              <a:rPr lang="en-US" sz="2000" dirty="0" smtClean="0"/>
              <a:t>Pre-frontal cortex goes offline;                                                                                  emotional </a:t>
            </a:r>
            <a:r>
              <a:rPr lang="en-US" sz="2000" dirty="0"/>
              <a:t>brain activates </a:t>
            </a:r>
            <a:r>
              <a:rPr lang="en-US" sz="2000" dirty="0" smtClean="0"/>
              <a:t>fight </a:t>
            </a:r>
            <a:r>
              <a:rPr lang="en-US" sz="2000" dirty="0"/>
              <a:t>or </a:t>
            </a:r>
            <a:r>
              <a:rPr lang="en-US" sz="2000" dirty="0" smtClean="0"/>
              <a:t>flight</a:t>
            </a:r>
          </a:p>
          <a:p>
            <a:pPr marL="285750" indent="-285750"/>
            <a:endParaRPr lang="en-US" sz="2000" dirty="0"/>
          </a:p>
          <a:p>
            <a:pPr marL="285750" indent="-285750"/>
            <a:r>
              <a:rPr lang="en-US" sz="2000" dirty="0" smtClean="0"/>
              <a:t>Pre-frontal cortex helps </a:t>
            </a:r>
            <a:r>
              <a:rPr lang="en-US" sz="2000" dirty="0"/>
              <a:t>shut off the alarm and </a:t>
            </a:r>
            <a:r>
              <a:rPr lang="en-US" sz="2000" dirty="0" smtClean="0"/>
              <a:t>                                           helps </a:t>
            </a:r>
            <a:r>
              <a:rPr lang="en-US" sz="2000" dirty="0"/>
              <a:t>us to </a:t>
            </a:r>
            <a:r>
              <a:rPr lang="en-US" sz="2000" dirty="0" smtClean="0"/>
              <a:t>calm down</a:t>
            </a:r>
          </a:p>
          <a:p>
            <a:pPr marL="285750" indent="-285750"/>
            <a:endParaRPr lang="en-US" sz="2000" dirty="0"/>
          </a:p>
          <a:p>
            <a:pPr marL="285750" indent="-285750"/>
            <a:r>
              <a:rPr lang="en-US" sz="2000" dirty="0" smtClean="0"/>
              <a:t>Threats can be physical and psychological! </a:t>
            </a:r>
          </a:p>
          <a:p>
            <a:pPr marL="0" indent="0">
              <a:buNone/>
            </a:pPr>
            <a:endParaRPr lang="en-US" sz="2000" dirty="0"/>
          </a:p>
          <a:p>
            <a:endParaRPr lang="en-US" sz="2400" dirty="0"/>
          </a:p>
        </p:txBody>
      </p:sp>
      <p:pic>
        <p:nvPicPr>
          <p:cNvPr id="1026" name="Picture 2" descr="Amygdala - The Science of Psycho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460" y="1012340"/>
            <a:ext cx="3139540" cy="28153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71626" y="735341"/>
            <a:ext cx="1069524" cy="230832"/>
          </a:xfrm>
          <a:prstGeom prst="rect">
            <a:avLst/>
          </a:prstGeom>
          <a:noFill/>
        </p:spPr>
        <p:txBody>
          <a:bodyPr wrap="none" rtlCol="0">
            <a:spAutoFit/>
          </a:bodyPr>
          <a:lstStyle/>
          <a:p>
            <a:r>
              <a:rPr lang="en-US" sz="900" dirty="0" smtClean="0"/>
              <a:t>Pre-frontal cortex</a:t>
            </a:r>
            <a:endParaRPr lang="en-US" sz="900" dirty="0"/>
          </a:p>
        </p:txBody>
      </p:sp>
      <p:cxnSp>
        <p:nvCxnSpPr>
          <p:cNvPr id="10" name="Straight Connector 9"/>
          <p:cNvCxnSpPr>
            <a:stCxn id="8" idx="2"/>
          </p:cNvCxnSpPr>
          <p:nvPr/>
        </p:nvCxnSpPr>
        <p:spPr>
          <a:xfrm>
            <a:off x="6306388" y="966173"/>
            <a:ext cx="2133" cy="5941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574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01" y="570451"/>
            <a:ext cx="9144000" cy="3632614"/>
          </a:xfrm>
        </p:spPr>
        <p:txBody>
          <a:bodyPr/>
          <a:lstStyle/>
          <a:p>
            <a:pPr>
              <a:lnSpc>
                <a:spcPct val="110000"/>
              </a:lnSpc>
              <a:spcAft>
                <a:spcPts val="1200"/>
              </a:spcAft>
            </a:pPr>
            <a:r>
              <a:rPr lang="en-US" sz="1600" dirty="0" smtClean="0">
                <a:solidFill>
                  <a:schemeClr val="bg2"/>
                </a:solidFill>
              </a:rPr>
              <a:t>An event becomes </a:t>
            </a:r>
            <a:r>
              <a:rPr lang="en-US" sz="1600" b="1" u="sng" dirty="0" smtClean="0">
                <a:solidFill>
                  <a:schemeClr val="bg2"/>
                </a:solidFill>
              </a:rPr>
              <a:t>traumatic</a:t>
            </a:r>
            <a:r>
              <a:rPr lang="en-US" sz="1600" dirty="0" smtClean="0">
                <a:solidFill>
                  <a:schemeClr val="bg2"/>
                </a:solidFill>
              </a:rPr>
              <a:t> when we feel </a:t>
            </a:r>
            <a:r>
              <a:rPr lang="en-US" sz="1600" b="1" u="sng" dirty="0" smtClean="0">
                <a:solidFill>
                  <a:schemeClr val="bg2"/>
                </a:solidFill>
              </a:rPr>
              <a:t>physically and psychologically threatened</a:t>
            </a:r>
            <a:r>
              <a:rPr lang="en-US" sz="1600" dirty="0" smtClean="0">
                <a:solidFill>
                  <a:schemeClr val="bg2"/>
                </a:solidFill>
              </a:rPr>
              <a:t>, our stress response/coping systems are overwhelmed, and we experience lasting effects</a:t>
            </a:r>
          </a:p>
          <a:p>
            <a:pPr>
              <a:lnSpc>
                <a:spcPct val="110000"/>
              </a:lnSpc>
              <a:spcAft>
                <a:spcPts val="1200"/>
              </a:spcAft>
            </a:pPr>
            <a:r>
              <a:rPr lang="en-US" sz="1600" b="1" i="1" u="sng" dirty="0" smtClean="0">
                <a:solidFill>
                  <a:srgbClr val="FF0000"/>
                </a:solidFill>
              </a:rPr>
              <a:t>Fight</a:t>
            </a:r>
            <a:r>
              <a:rPr lang="en-US" sz="1600" b="1" i="1" dirty="0" smtClean="0"/>
              <a:t> </a:t>
            </a:r>
            <a:r>
              <a:rPr lang="en-US" sz="1600" dirty="0"/>
              <a:t>responses</a:t>
            </a:r>
            <a:r>
              <a:rPr lang="en-US" sz="1600" b="1" i="1" dirty="0"/>
              <a:t>: </a:t>
            </a:r>
            <a:r>
              <a:rPr lang="en-US" sz="1600" dirty="0"/>
              <a:t>yelling, swearing, posturing, aggressive </a:t>
            </a:r>
            <a:r>
              <a:rPr lang="en-US" sz="1600" dirty="0" smtClean="0"/>
              <a:t>behavior</a:t>
            </a:r>
            <a:endParaRPr lang="en-US" sz="1600" b="1" i="1" dirty="0"/>
          </a:p>
          <a:p>
            <a:pPr>
              <a:lnSpc>
                <a:spcPct val="110000"/>
              </a:lnSpc>
              <a:spcAft>
                <a:spcPts val="1200"/>
              </a:spcAft>
            </a:pPr>
            <a:r>
              <a:rPr lang="en-US" sz="1600" b="1" i="1" u="sng" dirty="0">
                <a:solidFill>
                  <a:srgbClr val="FF0000"/>
                </a:solidFill>
              </a:rPr>
              <a:t>Flight</a:t>
            </a:r>
            <a:r>
              <a:rPr lang="en-US" sz="1600" b="1" i="1" dirty="0"/>
              <a:t> </a:t>
            </a:r>
            <a:r>
              <a:rPr lang="en-US" sz="1600" dirty="0"/>
              <a:t>responses</a:t>
            </a:r>
            <a:r>
              <a:rPr lang="en-US" sz="1600" b="1" i="1" dirty="0"/>
              <a:t>: </a:t>
            </a:r>
            <a:r>
              <a:rPr lang="en-US" sz="1600" dirty="0" smtClean="0"/>
              <a:t>fibbing</a:t>
            </a:r>
            <a:r>
              <a:rPr lang="en-US" sz="1600" b="1" i="1" dirty="0" smtClean="0"/>
              <a:t>, </a:t>
            </a:r>
            <a:r>
              <a:rPr lang="en-US" sz="1600" dirty="0" smtClean="0"/>
              <a:t>running </a:t>
            </a:r>
            <a:r>
              <a:rPr lang="en-US" sz="1600" dirty="0"/>
              <a:t>away, refusing to talk, avoidance, </a:t>
            </a:r>
            <a:r>
              <a:rPr lang="en-US" sz="1600" dirty="0" smtClean="0"/>
              <a:t>substances</a:t>
            </a:r>
            <a:endParaRPr lang="en-US" sz="1600" b="1" i="1" dirty="0"/>
          </a:p>
          <a:p>
            <a:pPr>
              <a:lnSpc>
                <a:spcPct val="110000"/>
              </a:lnSpc>
              <a:spcAft>
                <a:spcPts val="1200"/>
              </a:spcAft>
            </a:pPr>
            <a:r>
              <a:rPr lang="en-US" sz="1600" b="1" i="1" u="sng" dirty="0">
                <a:solidFill>
                  <a:srgbClr val="FF0000"/>
                </a:solidFill>
              </a:rPr>
              <a:t>Freeze</a:t>
            </a:r>
            <a:r>
              <a:rPr lang="en-US" sz="1600" b="1" i="1" dirty="0"/>
              <a:t> </a:t>
            </a:r>
            <a:r>
              <a:rPr lang="en-US" sz="1600" dirty="0"/>
              <a:t>responses</a:t>
            </a:r>
            <a:r>
              <a:rPr lang="en-US" sz="1600" b="1" i="1" dirty="0"/>
              <a:t>: </a:t>
            </a:r>
            <a:r>
              <a:rPr lang="en-US" sz="1600" dirty="0"/>
              <a:t>spacing out; appearing numb, disconnected, </a:t>
            </a:r>
            <a:r>
              <a:rPr lang="en-US" sz="1600" dirty="0" smtClean="0"/>
              <a:t>confused, unresponsive</a:t>
            </a:r>
            <a:endParaRPr lang="en-US" sz="1600" dirty="0"/>
          </a:p>
          <a:p>
            <a:pPr marL="114300" indent="0">
              <a:lnSpc>
                <a:spcPct val="110000"/>
              </a:lnSpc>
              <a:spcAft>
                <a:spcPts val="1200"/>
              </a:spcAft>
              <a:buNone/>
            </a:pPr>
            <a:r>
              <a:rPr lang="en-US" sz="1600" dirty="0"/>
              <a:t> </a:t>
            </a:r>
            <a:r>
              <a:rPr lang="en-US" sz="1600" dirty="0" smtClean="0"/>
              <a:t>        </a:t>
            </a:r>
            <a:endParaRPr lang="en-US" sz="1600" dirty="0"/>
          </a:p>
        </p:txBody>
      </p:sp>
      <p:pic>
        <p:nvPicPr>
          <p:cNvPr id="1026" name="Picture 2" descr="Deer in Headlights Meaning (where does this phrase come from?)"/>
          <p:cNvPicPr>
            <a:picLocks noChangeAspect="1" noChangeArrowheads="1"/>
          </p:cNvPicPr>
          <p:nvPr/>
        </p:nvPicPr>
        <p:blipFill rotWithShape="1">
          <a:blip r:embed="rId2">
            <a:extLst>
              <a:ext uri="{28A0092B-C50C-407E-A947-70E740481C1C}">
                <a14:useLocalDpi xmlns:a14="http://schemas.microsoft.com/office/drawing/2010/main" val="0"/>
              </a:ext>
            </a:extLst>
          </a:blip>
          <a:srcRect l="21322" t="5307" r="32219" b="4058"/>
          <a:stretch/>
        </p:blipFill>
        <p:spPr bwMode="auto">
          <a:xfrm>
            <a:off x="6254149" y="3001992"/>
            <a:ext cx="2527541" cy="2141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chie on Instagram: “Wanted to re-share one of my favorite videos of  Archie being caught red-handed “growling” at the dog😂his reaction to being  reprimanded is…”"/>
          <p:cNvPicPr>
            <a:picLocks noChangeAspect="1" noChangeArrowheads="1"/>
          </p:cNvPicPr>
          <p:nvPr/>
        </p:nvPicPr>
        <p:blipFill rotWithShape="1">
          <a:blip r:embed="rId3">
            <a:extLst>
              <a:ext uri="{28A0092B-C50C-407E-A947-70E740481C1C}">
                <a14:useLocalDpi xmlns:a14="http://schemas.microsoft.com/office/drawing/2010/main" val="0"/>
              </a:ext>
            </a:extLst>
          </a:blip>
          <a:srcRect l="12042" b="22062"/>
          <a:stretch/>
        </p:blipFill>
        <p:spPr bwMode="auto">
          <a:xfrm>
            <a:off x="500333" y="2999032"/>
            <a:ext cx="2217288" cy="21444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vading predators is more complex than 'run away!' - Futurity"/>
          <p:cNvPicPr>
            <a:picLocks noChangeAspect="1" noChangeArrowheads="1"/>
          </p:cNvPicPr>
          <p:nvPr/>
        </p:nvPicPr>
        <p:blipFill rotWithShape="1">
          <a:blip r:embed="rId4">
            <a:extLst>
              <a:ext uri="{28A0092B-C50C-407E-A947-70E740481C1C}">
                <a14:useLocalDpi xmlns:a14="http://schemas.microsoft.com/office/drawing/2010/main" val="0"/>
              </a:ext>
            </a:extLst>
          </a:blip>
          <a:srcRect l="12239" t="13571" r="11406" b="21539"/>
          <a:stretch/>
        </p:blipFill>
        <p:spPr bwMode="auto">
          <a:xfrm>
            <a:off x="2717320" y="3001992"/>
            <a:ext cx="3554083" cy="21415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4083169" cy="523220"/>
          </a:xfrm>
          <a:prstGeom prst="rect">
            <a:avLst/>
          </a:prstGeom>
          <a:noFill/>
        </p:spPr>
        <p:txBody>
          <a:bodyPr wrap="none" rtlCol="0">
            <a:spAutoFit/>
          </a:bodyPr>
          <a:lstStyle/>
          <a:p>
            <a:r>
              <a:rPr lang="en-US" sz="2800" b="1" dirty="0" smtClean="0">
                <a:solidFill>
                  <a:srgbClr val="002060"/>
                </a:solidFill>
                <a:latin typeface="Open Sans" panose="020B0604020202020204" charset="0"/>
                <a:ea typeface="Open Sans" panose="020B0604020202020204" charset="0"/>
                <a:cs typeface="Open Sans" panose="020B0604020202020204" charset="0"/>
              </a:rPr>
              <a:t>Trauma is Different… </a:t>
            </a:r>
            <a:endParaRPr lang="en-US" sz="2800" b="1"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20500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520600" cy="572700"/>
          </a:xfrm>
        </p:spPr>
        <p:txBody>
          <a:bodyPr/>
          <a:lstStyle/>
          <a:p>
            <a:r>
              <a:rPr lang="en-US" dirty="0" smtClean="0"/>
              <a:t>What is “complex trauma?” </a:t>
            </a:r>
            <a:endParaRPr lang="en-US" dirty="0"/>
          </a:p>
        </p:txBody>
      </p:sp>
      <p:sp>
        <p:nvSpPr>
          <p:cNvPr id="7" name="Content Placeholder 6"/>
          <p:cNvSpPr>
            <a:spLocks noGrp="1"/>
          </p:cNvSpPr>
          <p:nvPr>
            <p:ph type="body" idx="1"/>
          </p:nvPr>
        </p:nvSpPr>
        <p:spPr>
          <a:xfrm>
            <a:off x="159391" y="632357"/>
            <a:ext cx="8187655" cy="3171900"/>
          </a:xfrm>
        </p:spPr>
        <p:txBody>
          <a:bodyPr>
            <a:normAutofit/>
          </a:bodyPr>
          <a:lstStyle/>
          <a:p>
            <a:pPr marL="0" indent="0" algn="ctr">
              <a:buNone/>
            </a:pPr>
            <a:r>
              <a:rPr lang="en-US" sz="1600" dirty="0"/>
              <a:t>The term </a:t>
            </a:r>
            <a:r>
              <a:rPr lang="en-US" sz="1600" b="1" dirty="0"/>
              <a:t>complex trauma </a:t>
            </a:r>
            <a:r>
              <a:rPr lang="en-US" sz="1600" dirty="0"/>
              <a:t>refers to exposure to multiple traumatic events from an early age, </a:t>
            </a:r>
            <a:r>
              <a:rPr lang="en-US" sz="1600" b="1" dirty="0"/>
              <a:t>and</a:t>
            </a:r>
            <a:r>
              <a:rPr lang="en-US" sz="1600" dirty="0"/>
              <a:t> the immediate and long-term </a:t>
            </a:r>
            <a:r>
              <a:rPr lang="en-US" sz="1600" b="1" dirty="0"/>
              <a:t>effects</a:t>
            </a:r>
            <a:r>
              <a:rPr lang="en-US" sz="1600" dirty="0"/>
              <a:t> of these experiences over development.</a:t>
            </a:r>
          </a:p>
        </p:txBody>
      </p:sp>
      <p:sp>
        <p:nvSpPr>
          <p:cNvPr id="2" name="Slide Number Placeholder 1"/>
          <p:cNvSpPr>
            <a:spLocks noGrp="1"/>
          </p:cNvSpPr>
          <p:nvPr>
            <p:ph type="sldNum" sz="quarter" idx="4294967295"/>
          </p:nvPr>
        </p:nvSpPr>
        <p:spPr>
          <a:xfrm>
            <a:off x="8594725" y="4662488"/>
            <a:ext cx="549275" cy="393700"/>
          </a:xfrm>
        </p:spPr>
        <p:txBody>
          <a:bodyPr/>
          <a:lstStyle/>
          <a:p>
            <a:fld id="{3FA74046-0996-E442-BF3B-2B063B1EE86B}" type="slidenum">
              <a:rPr lang="en-US" smtClean="0"/>
              <a:pPr/>
              <a:t>8</a:t>
            </a:fld>
            <a:endParaRPr lang="en-US" dirty="0"/>
          </a:p>
        </p:txBody>
      </p:sp>
      <p:pic>
        <p:nvPicPr>
          <p:cNvPr id="3074" name="Picture 2" descr="https://1.bp.blogspot.com/-t3fzCXIvlrY/UWEA1qz2w2I/AAAAAAAAAGw/bpm7hnwJ-wk/s1600/Brain+activity+s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065" y="1704788"/>
            <a:ext cx="5894934" cy="343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26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ADHD and Complex Trauma - Child Development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84" y="679507"/>
            <a:ext cx="7029450" cy="43717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0" y="0"/>
            <a:ext cx="9144000" cy="763398"/>
          </a:xfrm>
        </p:spPr>
        <p:txBody>
          <a:bodyPr/>
          <a:lstStyle/>
          <a:p>
            <a:pPr algn="ctr"/>
            <a:r>
              <a:rPr lang="en-US" sz="2375" dirty="0" smtClean="0">
                <a:solidFill>
                  <a:srgbClr val="FF0000"/>
                </a:solidFill>
              </a:rPr>
              <a:t>What’s </a:t>
            </a:r>
            <a:r>
              <a:rPr lang="en-US" sz="2375" i="1" u="sng" dirty="0" smtClean="0">
                <a:solidFill>
                  <a:srgbClr val="FF0000"/>
                </a:solidFill>
              </a:rPr>
              <a:t>wrong</a:t>
            </a:r>
            <a:r>
              <a:rPr lang="en-US" sz="2375" dirty="0" smtClean="0">
                <a:solidFill>
                  <a:srgbClr val="FF0000"/>
                </a:solidFill>
              </a:rPr>
              <a:t> with this kid?!</a:t>
            </a:r>
            <a:r>
              <a:rPr lang="en-US" sz="2375" dirty="0"/>
              <a:t> </a:t>
            </a:r>
            <a:r>
              <a:rPr lang="en-US" sz="2375" dirty="0" smtClean="0"/>
              <a:t>vs </a:t>
            </a:r>
            <a:r>
              <a:rPr lang="en-US" sz="2375" dirty="0" smtClean="0">
                <a:solidFill>
                  <a:srgbClr val="00B050"/>
                </a:solidFill>
              </a:rPr>
              <a:t>What’s </a:t>
            </a:r>
            <a:r>
              <a:rPr lang="en-US" sz="2375" i="1" u="sng" dirty="0" smtClean="0">
                <a:solidFill>
                  <a:srgbClr val="00B050"/>
                </a:solidFill>
              </a:rPr>
              <a:t>happened</a:t>
            </a:r>
            <a:r>
              <a:rPr lang="en-US" sz="2375" dirty="0" smtClean="0">
                <a:solidFill>
                  <a:srgbClr val="00B050"/>
                </a:solidFill>
              </a:rPr>
              <a:t> to this kid?</a:t>
            </a:r>
            <a:endParaRPr lang="en-US" sz="2375" dirty="0">
              <a:solidFill>
                <a:srgbClr val="00B050"/>
              </a:solidFill>
            </a:endParaRPr>
          </a:p>
        </p:txBody>
      </p:sp>
      <p:sp>
        <p:nvSpPr>
          <p:cNvPr id="4" name="Rectangle 3"/>
          <p:cNvSpPr/>
          <p:nvPr/>
        </p:nvSpPr>
        <p:spPr>
          <a:xfrm>
            <a:off x="3452069" y="4979779"/>
            <a:ext cx="2126610" cy="461665"/>
          </a:xfrm>
          <a:prstGeom prst="rect">
            <a:avLst/>
          </a:prstGeom>
        </p:spPr>
        <p:txBody>
          <a:bodyPr wrap="square">
            <a:spAutoFit/>
          </a:bodyPr>
          <a:lstStyle/>
          <a:p>
            <a:r>
              <a:rPr lang="en-US" sz="600" dirty="0">
                <a:latin typeface="Helvetica Neue"/>
              </a:rPr>
              <a:t>Ref: The National Child Traumatic Stress Network, 2016</a:t>
            </a:r>
            <a:br>
              <a:rPr lang="en-US" sz="600" dirty="0">
                <a:latin typeface="Helvetica Neue"/>
              </a:rPr>
            </a:br>
            <a:endParaRPr lang="en-US" sz="600" dirty="0">
              <a:latin typeface="Helvetica Neue"/>
            </a:endParaRPr>
          </a:p>
          <a:p>
            <a:r>
              <a:rPr lang="en-US" sz="600" dirty="0"/>
              <a:t/>
            </a:r>
            <a:br>
              <a:rPr lang="en-US" sz="600" dirty="0"/>
            </a:br>
            <a:endParaRPr lang="en-US" sz="600" dirty="0"/>
          </a:p>
        </p:txBody>
      </p:sp>
    </p:spTree>
    <p:extLst>
      <p:ext uri="{BB962C8B-B14F-4D97-AF65-F5344CB8AC3E}">
        <p14:creationId xmlns:p14="http://schemas.microsoft.com/office/powerpoint/2010/main" val="2163023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2359</Words>
  <Application>Microsoft Office PowerPoint</Application>
  <PresentationFormat>On-screen Show (16:9)</PresentationFormat>
  <Paragraphs>310</Paragraphs>
  <Slides>35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Open Sans</vt:lpstr>
      <vt:lpstr>Helvetica Neue</vt:lpstr>
      <vt:lpstr>Arial</vt:lpstr>
      <vt:lpstr>Simple Light</vt:lpstr>
      <vt:lpstr>Mental Health, SEL, &amp; Restorative Practices Simplified </vt:lpstr>
      <vt:lpstr>ESC 15 in San Angelo, TX</vt:lpstr>
      <vt:lpstr>What are we talking about today? </vt:lpstr>
      <vt:lpstr>PowerPoint Presentation</vt:lpstr>
      <vt:lpstr>In a class of 30 high school seniors… </vt:lpstr>
      <vt:lpstr>We all come equipped with a “threat alarm” </vt:lpstr>
      <vt:lpstr>PowerPoint Presentation</vt:lpstr>
      <vt:lpstr>What is “complex trauma?” </vt:lpstr>
      <vt:lpstr>What’s wrong with this kid?! vs What’s happened to this kid?</vt:lpstr>
      <vt:lpstr>When the child is reacting, think to yourself: </vt:lpstr>
      <vt:lpstr>PowerPoint Presentation</vt:lpstr>
      <vt:lpstr>What is Social &amp; Emotional Learning (SEL)?</vt:lpstr>
      <vt:lpstr>The Five Rs of Restorative Practice</vt:lpstr>
      <vt:lpstr>Defining Community Expectations </vt:lpstr>
      <vt:lpstr>Expectation-Setting as a Democratic Process: </vt:lpstr>
      <vt:lpstr>Help students define their values: </vt:lpstr>
      <vt:lpstr>Zones of Growth: Defining Our Comfort Levels </vt:lpstr>
      <vt:lpstr>Zones of Growth, Continued… </vt:lpstr>
      <vt:lpstr>The Morning Circle (5 minutes!) </vt:lpstr>
      <vt:lpstr>“Circle Up!” to Strengthen Your Community</vt:lpstr>
      <vt:lpstr>“Circle Up!” to Strengthen Your Community</vt:lpstr>
      <vt:lpstr>“Circle Up!” to Strengthen Your Community</vt:lpstr>
      <vt:lpstr>PowerPoint Presentation</vt:lpstr>
      <vt:lpstr>Restorative Communication</vt:lpstr>
      <vt:lpstr>Restorative Communication</vt:lpstr>
      <vt:lpstr>Restorative Communication</vt:lpstr>
      <vt:lpstr>The simple things build trust… </vt:lpstr>
      <vt:lpstr>Rebuilding Trust </vt:lpstr>
      <vt:lpstr>Restorative Resources: </vt:lpstr>
      <vt:lpstr>Recommended Readings</vt:lpstr>
      <vt:lpstr>Recommended Readings: </vt:lpstr>
      <vt:lpstr>Emotional Regulation Through Mindfulness</vt:lpstr>
      <vt:lpstr>ESC 15 is Here to Help! </vt:lpstr>
      <vt:lpstr>PowerPoint Presentation</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a Mental Health Community</dc:title>
  <dc:creator>Gregory Hickey</dc:creator>
  <cp:lastModifiedBy>Gregory Hickey</cp:lastModifiedBy>
  <cp:revision>111</cp:revision>
  <dcterms:modified xsi:type="dcterms:W3CDTF">2022-11-04T13:56:05Z</dcterms:modified>
</cp:coreProperties>
</file>